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6"/>
  </p:notesMasterIdLst>
  <p:sldIdLst>
    <p:sldId id="597" r:id="rId2"/>
    <p:sldId id="500" r:id="rId3"/>
    <p:sldId id="257" r:id="rId4"/>
    <p:sldId id="533" r:id="rId5"/>
    <p:sldId id="581" r:id="rId6"/>
    <p:sldId id="585" r:id="rId7"/>
    <p:sldId id="582" r:id="rId8"/>
    <p:sldId id="583" r:id="rId9"/>
    <p:sldId id="586" r:id="rId10"/>
    <p:sldId id="587" r:id="rId11"/>
    <p:sldId id="588" r:id="rId12"/>
    <p:sldId id="584" r:id="rId13"/>
    <p:sldId id="589" r:id="rId14"/>
    <p:sldId id="591" r:id="rId15"/>
    <p:sldId id="590" r:id="rId16"/>
    <p:sldId id="551" r:id="rId17"/>
    <p:sldId id="552" r:id="rId18"/>
    <p:sldId id="553" r:id="rId19"/>
    <p:sldId id="554" r:id="rId20"/>
    <p:sldId id="555" r:id="rId21"/>
    <p:sldId id="556" r:id="rId22"/>
    <p:sldId id="592" r:id="rId23"/>
    <p:sldId id="593" r:id="rId24"/>
    <p:sldId id="594" r:id="rId25"/>
    <p:sldId id="595" r:id="rId26"/>
    <p:sldId id="596" r:id="rId27"/>
    <p:sldId id="598" r:id="rId28"/>
    <p:sldId id="613" r:id="rId29"/>
    <p:sldId id="614" r:id="rId30"/>
    <p:sldId id="615" r:id="rId31"/>
    <p:sldId id="616" r:id="rId32"/>
    <p:sldId id="617" r:id="rId33"/>
    <p:sldId id="618" r:id="rId34"/>
    <p:sldId id="619" r:id="rId35"/>
    <p:sldId id="620" r:id="rId36"/>
    <p:sldId id="621" r:id="rId37"/>
    <p:sldId id="622" r:id="rId38"/>
    <p:sldId id="623" r:id="rId39"/>
    <p:sldId id="624" r:id="rId40"/>
    <p:sldId id="625" r:id="rId41"/>
    <p:sldId id="626" r:id="rId42"/>
    <p:sldId id="627" r:id="rId43"/>
    <p:sldId id="628" r:id="rId44"/>
    <p:sldId id="629" r:id="rId45"/>
    <p:sldId id="630" r:id="rId46"/>
    <p:sldId id="631" r:id="rId47"/>
    <p:sldId id="632" r:id="rId48"/>
    <p:sldId id="633" r:id="rId49"/>
    <p:sldId id="634" r:id="rId50"/>
    <p:sldId id="635" r:id="rId51"/>
    <p:sldId id="636" r:id="rId52"/>
    <p:sldId id="637" r:id="rId53"/>
    <p:sldId id="638" r:id="rId54"/>
    <p:sldId id="639" r:id="rId55"/>
    <p:sldId id="640" r:id="rId56"/>
    <p:sldId id="641" r:id="rId57"/>
    <p:sldId id="642" r:id="rId58"/>
    <p:sldId id="643" r:id="rId59"/>
    <p:sldId id="644" r:id="rId60"/>
    <p:sldId id="645" r:id="rId61"/>
    <p:sldId id="646" r:id="rId62"/>
    <p:sldId id="647" r:id="rId63"/>
    <p:sldId id="648" r:id="rId64"/>
    <p:sldId id="649" r:id="rId6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FF00"/>
    <a:srgbClr val="3D7355"/>
    <a:srgbClr val="F8CBA6"/>
    <a:srgbClr val="E9B6B5"/>
    <a:srgbClr val="FDC8A1"/>
    <a:srgbClr val="1846D8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93" autoAdjust="0"/>
    <p:restoredTop sz="94200" autoAdjust="0"/>
  </p:normalViewPr>
  <p:slideViewPr>
    <p:cSldViewPr>
      <p:cViewPr varScale="1">
        <p:scale>
          <a:sx n="83" d="100"/>
          <a:sy n="83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54.wmf"/><Relationship Id="rId1" Type="http://schemas.openxmlformats.org/officeDocument/2006/relationships/image" Target="../media/image122.wmf"/><Relationship Id="rId4" Type="http://schemas.openxmlformats.org/officeDocument/2006/relationships/image" Target="../media/image12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72EBE5-F898-44E9-9435-C1F3CB7FD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0DCB-A113-4455-BC6F-05ACB85D38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5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58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0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32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5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00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34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78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0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4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0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80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48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784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57092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26149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53337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72292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73864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86730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4520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883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2FDF-F328-40A9-97D6-70CF141C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9848-58CE-4876-B96F-DD1E2CE50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86A2-E142-4B0E-82AB-81C0C8719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9E89-E3F6-416D-8DB1-4BEA369C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7043-E9BF-439C-B241-C0402F9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F8DE2-8267-4514-87D4-EAC1F2F1F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8023-A5BE-47C5-B0FB-9CB9517D6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35AE-5BCD-470F-80C3-76BEC70E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1B77-68F8-4C71-BF0F-73DAABA21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7FC1-0E1D-43D7-BCF8-FD178222E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51FB-AD77-47C7-B34E-779616A39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D9E3-5C88-4742-8766-FFF3B97B3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71C8-E6F3-4267-AEBC-7E03D5350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0234-5AF3-4B49-8DC7-9EE75C9DA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18EF6E-C729-4AE3-BB22-7F52BFC76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4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1.wmf"/><Relationship Id="rId9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9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4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9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0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0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15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11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1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4.wmf"/><Relationship Id="rId5" Type="http://schemas.openxmlformats.org/officeDocument/2006/relationships/image" Target="../media/image122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2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2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2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2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2.jpe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image" Target="../media/image9.wmf"/><Relationship Id="rId1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Image result for khajura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75" y="908720"/>
            <a:ext cx="102411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24544" y="-111961"/>
            <a:ext cx="9649072" cy="710185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NMR introduction: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Quantum mechanics meets NMR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41964"/>
            <a:ext cx="8153844" cy="13111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Konstantin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Ivanov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(Novosibirsk, Russia)</a:t>
            </a: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0" name="AutoShape 2" descr="data:image/jpeg;base64,/9j/4AAQSkZJRgABAQAAAQABAAD/2wCEAAkGBxQTEhQUEhQVFRQXGBcYGBgVFBQWFxgYFxgYFxcXFRcYHCggGB4lHBcWITEhJSkrLi4uGB8zODMsNygtLisBCgoKDg0OGhAQGywkICQsLCwsLCwsLCwsLCwsLCwsLCwsLCwsLCwsLCwsLCwsLCwsLCwsLCwsLCwsLCwsLCwsLP/AABEIALsBDgMBIgACEQEDEQH/xAAbAAABBQEBAAAAAAAAAAAAAAAFAQIDBAYAB//EAEEQAAIBAgQDBgQDBgUEAgMBAAECEQADBBIhMQVBUQYTImFxgTKRobEjQsEHFDNS0fBicoLh8SQ0orKSwhaz0hX/xAAZAQADAQEBAAAAAAAAAAAAAAAAAQIDBAX/xAAiEQACAgIDAAIDAQAAAAAAAAAAAQIRITEDEkFRYQQTMiL/2gAMAwEAAhEDEQA/ANpXU7LSgV2HNQgpwpYpaQzhTgKbNKDQA4CubQbTSio8Y8ITJGq6jzYAf096TGSxTgKU11AHRSgV0UoFIZ0V0U4V0UAMppqWKXLRYEMV2WpglLkosKIO7rslWRbpe7pWFFXu67uqtZaSKLCiv3VdkqfLXZaLCiHJXZaly10U7CiKuipIrqVjoiy1xWpKQ0xEeSkyVLSNQFEPdVxWpKa4pBRCBXRXAUsVRJwFOiuApwFAyMLSlaFcV7RWLBKs4Zx+VPER68l96H4DitzEfiEZLQPhABYkrJLGBrEQIG/tUSmkUoNmqC0B7dY4WcLMwWu2AOpy3UuNH+lGo7ZuZhPPn615z+165bLYYLci+jNKiGyo4U5mHIyqwOYmm3gEsnpZA3GoOx6ilih/ACv7tZyP3gCKM20kDWRyIOkcqIUWB0U4LXUooA4LS5a6upAKBS0ldQA6lmm11IB0100lJQBxNITS0lMBKSlrqAEropa6gBIpDT6aRQA0U6KSadQA3LXFaUmumgCNlpuWpZpJoApA0oNNFOUVZBX4pxBMPae7c+FRtzJ2VR5kwK8p4r2pxWIkPcKIfyW/AseZHib3JFWu3vaIX7wtIZtWyQI/O+zP6DUA+p51lbt0kwsnrAJPppWMpWdEIpK2F+A8Na/eW2shd2I/Ko3P2A8zXpdpRbyhdFECI2EHb5VF2d4GmGw/hOZ7kMzxE/ygdFAJ08z1qLiuNS0M9wkKNNjqYIEafrWLdlsJ8M4j+MVIAD7HbxDaROkgR7CsH+022DxK1Jgdyh2mSDeKDbYuFX/VUfE+1caWV13ztvI2yqOfvWfx/E7uIuG7f8VwgLMCYEwoCjqToOZrRSwH6neT0ns72lw9nDJb1uXmuXctq0suZuvknZV8OXcjTXatZgMXnzhlyXEYq6zMc1IMCQVIM+vSst2K4BbwSLfxZVL10hUDHRM2yj/Gf9h5meNZ7I7+0wuXEXLeDRLW5kMwWNUJJHkzUv2Z+iXBaQaFOBrJWu2X81n3V/0I/WrLdssOqlnF1YExkzfLKTVLmg/Spfi8sdxNJNLNCsBx2zdgBwrFQxVtIJ/LJgEjyog9wBczMAv8xIA+Z0q009GDi1tEs101m+I9tsHa0FzvW5LZBuEnoGHhnymjOBxXeKZUo6mGQkEqYDCSNNVZT70WtDcWlbLc0s0wUopkj5rqbS0gFrqSloA6K6K6loASK6KWuoASkNPimsKBjJpaVYp1ADa6n11AEZppqaaaTQAKDVlO2XaF1DYXDK5vMId4yrbVhyY7sR0211mtSFrH9rLea9cXYm2on1B/rVz1giOzH4fgagjvnkyoyJsM20/Ki2DtoO8VEC5SV05+FTJP+qp/3cSSeqn3UQPvThmltssabzPOayqjVuy/xbtYMPZtpbQ3LjII5IsBR4jzrFYzGvebPeeT0GoHkByqccONwFr1ycq5sicljTTzj6VfwuBQZYGkAgHzGv2HyrLrg0vIBa07kZF+egrV9hOBOMSGdbTsqllV80KZAnw89d4NJiMPmFsKAMrqx9BWj7Jf9wf8h/8AZaJKoj7tsMccVrgtriLK+G4Li93iF1ZNozhJ32rrSqMU+IuW7yl7YtkNaLrAIO9vN96k7W8HfELaCEeB8xzcxEQNDRHjyOcNeFuc+Q5Y0OblBqMiPMuNBMPdKBgbe6MSRCn8rTzG3yNVrOJVhowPmCD9qMdps64fCm+JcC7mz6n4xzPlH0rMXbWHc6qhPkQG+mtc7q2etwyl0TwE7twKJOg/vasxxPFm44n4RMDkJ5+tFsTaHdZQWIXUZjJA2idzQOzhHus+WBkAJJPWdh7GtOJLZP5EmkkbD9nXCUa4cVfKrYsEQXICm6fhEnpIPqVr0nEA27q3C2YP+HcOgglibLEDbUlPPOvShLcIVMEmFbuRbeBrda2WfNn3KnMxInlPTlVl8GGxF5nRyz2hadUe0xWDmDABg4OszHStFLNnmzfZhqaC8f4oyRbtGH0LNAOUbhddJP29Qae3FWSwGuKRdkoARlzsNM8bhfzfTeKygw7d+bpaQUgzMli2YseVbynjBlCHyGLfaq6v8RFddpU5TPnuPtRPC9qMO27NbP8AjUx/8lkD3rI4XCC2rgsDLs2oAAzRodfIVXxFrLry8+XPX668/mBk5yidEeOE8PDPTLOIVxKMrDqpBH0qTNXl9jEPaYMjFG6jn5EHRh5GtRwvtUreG+AjfzCch/8A5+3pVw5lLeDPk/HlHKyafNXZ6gLU3NW9HNZZ7yu7yqpemlqfULLfe1xuVUXWlM0qCyyrxTTfqMWyalS1RgeRO9Nd3pqTu6TuqMAR97SG7UnciuFoUWgyUhWM7UXAMQ5PJFPyWaK8P4ucxzsPIag7kDy11PtWZ7VX5xL9CFHzQD9aUngEslZccCxEaQDPrOn0p1lyTcM+Exl25Lr9aFu2p0/l25Hp96Wxih4gDqBr8vOs7LoIYfCggkn47arHQDNr/wCX0pVWDAOgyihlq+SHEmDbAUSdyGFErYjToFHyUCl4P0svcyozdAT8hNHOwzFrysdzaBPuVMUCWDIO0az9q0XY0RfPkoH1qZ/yOOw32p4y+GNjIFIuPkOafKIg+tXOM8WFi5YQqW758gIIGUyoBIO48VWsUqmMyqekx9JpuLwdu6UZ1DFCGQ6+EyDI+Q+VQMzvbLhuHd7XfveUsSid3lKgkqNQRzJXXyoJjOw6d73CYsG4RmCXbUyN5lTB26cq2vFuFJfa2XLA22DLEbgg6yP8IplzhM4xcVm2XJljyOsz50qKU3R5ze7BYjxC2bFyNCLV3IwIPMECNfOhLdnsXZdm7i7oCrgLmBBGmqSJ2P8AzXpF/gFz/rSMp78oUExGW4zGdOh+lNxAxNuzYWzm7wXcKt7LDEWwoF0tO489+dCL/Y6oucW4eL9mwS4thHS54wRtspmI96r8SX93v3cbIKshVQsFsxyAETpHhJ3op2lx7WMLfvJGa2hYZhI061msTdXEYXDX3t2w1xSxyqImRTUfDO/Qbd4y1xDddSzW0XPlKAAwSxUEjSQT128qyN7tCxvG4obLyVnMapl1AMedGu1eO7uxcQAfilFGg3EkkdPDm+lYlRSV+m0EmEeH8We1MBSDB1UfEs5T6CTUOI4pecQ91yOYnKD6hYFVTVzhHCrmJud1ajORIzGBoRMnpBJ9qodJGx/Z7wwIDicQmZboa3bDH4gAWdoP+QjUj4TvNRcRy23KMcvNSYEqwkEEEg6efKj+GvCzcGDs2kuCwFBzHIxLW87kMpAmGb4t5OtFLtxSieBcnfW7TBofKFcI6HMoIENuCdt6xabdhHkoC9nePd3Fq4fw/wArD8v9V+1a/wBNR5VlbHAcPeNtSoslw5zWsw8S3jZWVkzJK+mvLZ9q5iMB4bym/holbtqGiRI06HT5zprPTxcjjiRhyxUsxNOBT1t0Fw3avCG2jPiLQYqpKhpIJAJBCzsaae2+BU/xif8ALaun/wCsVu5owXHL4LvDeNWLuIvWLb5ntwDppK/GFbnBOvv0NF1UV4v2c4obWMa4SxNw3RACeJrshZkeEZmB8q9gweJzqGiCdCNdCDBGvmDUKSeEU4tbLa0opmauzUxEk101Hmrs1FAPmummBqWgDx/hPEirBvymBqZAiZAJBJiJkaSeUVW4ncDX7hGoJXck721IincFw65MxIkJIAPJthtG8+esUOvn8R8hJUEQdNgqj9DNZSlUbLHMIYk7QQB5mdakvW0XxAkkglvLkBVrjNnKbTqfCygn7UPZtHaZE6DkAJGvXnUccu67APsv4c3Qe4A0+sGrRxngZhvE+mmlDVtkiAd5J35Fh6f2abbt5yBmAXlAJnpOu/2mq8HWS3+/M5XoIPqep/pW47DY1TeOYwxUAD+YiSY86yuE4JMfiRPkP61qOH9ibhgpiQp3H4RMHcEEOKxkpnXGfD06vfyaHtfw98RaRbY8Svm8Uj8pGhjfUU/j/ek4UWC0LdTvMrR4JUNmEiRE0/iFzF2cLcLC3cvplyG2GPeAsAS1uJBidASOelEeG3Xezaa4IdkUsIIgkSRB2qjmYK7TNd73DGyXy54cpMZS6fFHKM31p9zHXf8A/RFmT3JtzBURMHZt+mlT8X4kLNywndlu9YrI2SMup021+lObittcSMN4u9KZx/Ll8XP/AEmgAWe0br++FlSLBWJkSGuMpzHXYCZq5w3iyOygkLcvW1uqkkkqFGaDzjMtOxn7uXNi4FLXVzFCgOdVJPi01ggnWhdhsP3q4i2yv3Vvu7XdsMhVxBWBp+VfSKFYMKcZ4qlt0tEqXcFshE5kXeOVYvjfaBEVjoWBCraTSJ1AgfCOc1b4pZa7fTEn40R0yg+HK3tvQY8OK4l73J1URGxURvOtXokz+ObE4sq3cmBOUAEDWNyTrtSJ2XxDbhVHm36CtNau3e+tgT3ORsx0jN+Xz/4q1exuW7btx/EDQemUTr7UUX3xRmbPY+CM91ATyA19prR9kuALaxSlXJJVxLKpG3MERS3sJN5Lk/CCIjefOi3Av+6t+Ycf+PyqZr/LCMskfDcPdfidzuWtBLayz91AY5QuVVVoPxbyOdaB8JcVXVrZhmZiUKMpJ1JykqyzG2tCexeAW1dayrEqlvIDpJCMg1I01AgxWxZIQ+/1JPOpkgTBWGOHZrLBchOqiCvw3xI0JWTeC6bmaqcZdsLhsSc0r3QReXiZLNlCR6hjpV+zh8MxslHykGVEkEhcQrvo2p/FUL/q8xWO/aIzWbdvDFgZKtofy2rVq2PDylw5A8qPC4K5UedMwBAykjyH9aWaVrmuoAHUss/KlyyJGX3NB0WkEuyVlnxtgLHhYvrGyKW25nQR5xXr2HufiXARlYHUAmJ1kqDy8x9K8z/ZzaVsRcZtCltiscyQVjXcaiRB210r0ayx70iZys66jcA5SQfVRuT7bU4upo5+XKYTily1yb1j+3fHGsX8OqOLbE65hlzCVByuQVIIcjllI89OpujlSNjkrslLYuZlVtswB+YnnTmOhosKGZaUCnCuosDxngFnNh2a4Ytcg21xgIE+Qyj18+UfB+Hd6ByUsZjoentFM7L8Jd/iY91uFndjuf0rc2bCq6W0ERFYSj2aLYL7Ydmjas2XtyyiFYGToSINYu3c8BPxEyOg1PLnO1e2466hUW3ghtIrxvtjwQ4S9lkm02q6mAOn1oSUVSGslQHLbGYEztsOSjrpzpli3rbII0M9J671VUEwo6/Yaz7Qfaj2HwS92GB1mCOlTKaWxk9zBNiAiyFhpkyftXofEsK74RhbbKwCtmlhATxNqoJ2B2rI8Nt5SNa2V3EZcLcYkwEfqPykU/ALd7tHgnRSXkZR8Vq59JXr9app2gtNHdRA/Mz5F+sVhOH4LvArODlGiiTzJY/Mkn3p3DbrreuquYWwBB5D56VhLkaVlUj0i1iLVzKWeyzqdPGjEc9NZGwq2cFbNwXig7wLlDjeNdJ6amvP8KSZfOGzgalFIJHWI+nSuIdXDBLRIBBAzJzGsydf61p2RXQ1vFrFsXkvkHvVUqupjKZkEbc6y3COHrh1NpJyKBGYydSx3qhjrt86jONCBF5mAJ20PSPrVfDYi/uxeYGY5UMkevv03q1JEuDDAwwW894t8SKmXplJ195oTetv+8s+abbKoChtmB1OX9ahvcSvb7rOpZD/APUiqWJ44wjRD10ZY+dUmmS4tBmzjFDJbM5mBI00gTOtSXsYFu27ZEl80HoVEn6VkH4r8LgRcXNlIaQATJkRrNF+F8VuXDZBWRLB2IBghZDDpO3vRYqC+IxZW7bQAQ8ydZEUW4Gf+rs/6/8A1POh5AmYEjnzq7wM/wDV2PV//Rue9Tyfyxx2X+x19WxV7ICADdWD1W4FPtINa9mlSf8AMPkSP0rLdnbQXGXgoA/iHQRqWBJ9a1dxfCY6H+9KTBA63wdPwmRzCnTZgc19LzbcwVIHrWS4pgR+9OLqq5S3ZUE+IALbE5Z5Zs3zrS4bAYe5Dm2q3J8T2s1oyD/OhBJ0HOqfEuzj96z27zaifxENwQoXTOGDSczRvtSWizJcAbvbbNdsIjBiABbKgiBqA2u5NERh0/lX5CrONwl21/FUQTGZGLJOkAkgFTqNCPnUMVSSE2yzwZF/ebYyggrcEQNfAx5elF71gJeARiQNw2hGcSNdm29aF8GMYqwTtLz0/hvRjtPeFoi4qhnJVSM2UkQ0cj51DpSseWqLr5srZPiiR6jlXj3bDi1y9irYd8qLc0AczZzeG8GDJIOhOoYQYBIr0ReMLdss+S74JzraJ723/KwiCymNx+hI8n7acQt38XmtXXvWwtoZj4WIKrMwoIOYtqROvlXQ3awYpU6Z7R2cxIa0iyGMH4SxAVSFBOYBpYydRrJ5Vc4rjFs2bt1zCIjMeegFZDsTjjcI/DFoa3bihHUa5gGuXLhl9R4Y0hZOugP9re8OFdLTKrXClqWBgLddbbbc4Y/3rTWhFzgeOW9h7N1DIZFPuBB+oNXKz/Ylrgwwt3SpNoqgy7BTbt3FXzjPE+VHppiMDgEKhQg2qU8YGdmIAKDSKXD8UTIVtEFoielZrHYQoGuFpJma5eabik0Wgm+Mum8l4vmtN/4nSjPbXhv71g5WC6aifL/asj2NxwuK1kzA2J23O1afEX7lqw6MJzAhSOcCrk+qA884dZZ3CR4gIgDc6f7Vvf8A8JZcOzhpuRmy8qqdjODd2wd9WYnfkAa0uM44DcZF2Agmaz5FFf6kO7ZmsBYhhIgkAkHl1oxi7/fWO6RWUmZkAaLmmCD/AIZ9CKhx+FS+CjyCRoQSPtQDgvBe7a4H5Hc8xTppJDsMYSx4ByVdBPWrHBLg8aECGmetZvtHxFlZFRsqCJg6mSANjtrRPsth3Z82fTaDUyxSihu9sfxLhT4fKV8Vnl5eRqvax2pBEg841+latrihnw7mVYaTymsHxVWw9wowBAmIJBI5bj2pzSWSoy+Qu1+TBmOZ8qa2IGQwYPn/ALfSgL8YRoGRwOfwnpqKtXMQjAFWYg7eBhpyGgIrOyk7LF+9lTKRvGvr/tQHid0FiAek/f3oni8QDlGYALDHUaR669RWe4nBuE7ydwZ9PpFaQJkVDc8JANFOzrXA4yiVLEOegykjz3j50MCCQOv6H+lFeF2SbikNAUyR/MCCPoYNaogPYu9dF2yEEoSe802Eaa8taOcEP/V2PV//ANbe/wAqFK9XeE3IxWHP+Ij5oy+vPlRyfywjtB3s9fzcQxChW8IeWgBZLLAGsn2HI1rJJQyP5uXIEgfSKyfZtsuLvjU6MI9HXX6/StX3sr6jmOo5g1LGkJYkBY6fpNW0EbACvLMT2gNq86986lXYRmYqBJjQ6VmuMftAxtzEeC93aoYUWtFOgEtM5+uugkwKmDtDkqPb+LWFe208gdImdtxz2FZPi/CRYuIFJKOpMHUqQRIB5jXnqPOs9hf2i4lQC62rnqChP/x0+lN4v25XElA9o28qurZHDfHlgiQIiPrVJh1Ye4WVbFWlkGGZTBE6owPpvT/2m2MlrvVJBz2xp5Zo+9YDsXxm2mLLXXCgnVyGJgKUGgGkzJ9Br12HbfjdrEWLot3rdwB7RQKwzRrm8O+/lUS2OPhm8J2hQFWfvUZfzWSZg7q2XxDbYiKzXFryjFZw2JNqZRmhL+VVUtkg6FSRB0kKKM3OH4a7Ytm7eW0y5plrYJGbmG6QPnWOx4t2roFp2uhIBJMKd8wVljwmTqOpquNrQcl7N9wa7bs3PjVM5zsb2PW5dbwkg3LKKMxIMjPoJBO2hD9qfaQkW8PZYZG/EZ1PxZH8IRhyDKZI5iORnzrguNFtxc7qyxBJCMpyCeq5szD/AAk861zcS/ejbe6MMLoy5gFECyJhQGLZTrtpvWylRn1sOfs24qRcNiSUbUTqQwUmZ32WI9K9BuOF1P2J+1ZDs/ZsG4HtpaAVtWa2F2Vv4bEanMUOh2mrvaTGAuttXYMBJyNHp9/tVJ2S40ec9icSF7xTpsd/L/ar1mb18hjFvoemmtZex4Xkco5nUGGEx5UQbiRuZ+RKjLHSuabtFOIdu8QtC4tnDqAq/EwjU+RrZXsNNlCdQp+9eSYNsrgiQQRpO5ETXpuB7Q2mtLbmWJ1HQU5O07BxopdoeOJh7YW2R3pBiOVYvD8UKKhusZcyTtVfGWpuXmkmCRry15VFxG2LtuzOiqDMbk/KsZNTl1ehI9Rw9oXLBdDLBZXz00rJ43tAbltQul3MAfMedWOyPGye7sjTKDnP+EDQa0DsR38jnmI920rSTUVSKWyPjrnu2WBoVafcAgff2o52Y4sEIk6GPnVHG4S4+GvOyEqp0bmOtBsJdhco5nfmBWcJtRsvHpte0OOBxSOraEAGD7frQHiGJZ3i4ZYSJ8gf+KG4ljqF1jKAehq5xFwPxObqD7xqPtTeSqpENyF/Sm8MxOUb+JNQCd9dvoaq3L7N0j+nlVa0SDrzn+opqGCdaCPGuJZ7wAPgKxr1JzD7x71RxAyqzAbR8ydP78qgxNrMJB13/wCKmuHMgGxgHX23q1GkhSywzww2rl0B0XIw8MDKQ0RErHOjQ4ZYBDIWBIkQwOmk/EDWIwF4qSCYjb38/UT86KcLx5tuWYllylRGsagzHtUyi1plKS9Ju0rtbvWgr5oltQPCRG8b+/Q0uB7TXA6MyKSjgiJUMQdidY2ND8Ze7y4znnHtAiqJYgORBgg6fr7VeWqZD3g2eH7Qd5iCz22UO2ZgjHYalZ0Ooo/wvtXZtWWWHBzsVBE6EyOemleb4XHAwQdgVgwCJEe+5+lWWvSwg6aD7UsjWinxDGu83HAzMTO++x+1DcHJuCeZozjUBJA6kVRwNiLhPLlVpqhNZCl8bdKq39RuRHT+9auZpqhiboEjfeddv7FZxsuRTwzkOZLQeg1PQbaUSwpABB06+R9tqFzoPP8AQ9OdEMExiQZJ3kf02qp5RKExF8eJTetqApIz21JaNYD5Znl6UHuySWCjxaQoIBgRIHnE+tXsdioIOVCZqrxLiDXCuioFEKEJ09SSSTtr5CqiSyGy6kwVHnWwxbh7QTBoxjJJCd1my6gjNBYDI5mszw/iz2mk5WLZZzCZyiFnrH3FG73EL5u2HuPbkl8q2yPw1GhDCdMwYbmY6mm9jizf8P40V7hAAqPcZ3fOuVItRkblrm5nlpNU+ItdVQ2HAKkwxLeORI2AOmh56aadBuPxwvLeGgIC6EBsrXGeV110CabfF56R47i4BH7rea2pAJB0B0ADeK241AHwmnFkzRnEQR5gEHpE5h9yPaltWYYa6ETsJjcgj51PgrMuROhnX18Q+5qCD3hg6gH6aVzOWSpOhIaGJgkZj6k6g/Tl+lH+F27fdW70kXHbK2uggEbe9BbuIlZK7Rm21B3P0NTZymS3uC4aeutDfZBLR2PQ2WdQZ1Da8+etW8Rw/Otq6/hQ5iyrsOYpeKEZmPNtPaosTjAMOUBOYwo10jyrPKdozjIp4V8iF1mXaAfKivD8BDG42wAAFDr9mGtrOgA05a7zRfiGNBIRDoBr7VVqm2Urs23ZtkazcR4KMIM+dYvjfZo4a4SssjfCeg5ioLfELqWtCR4ht06Vq+J4xcRgmKnxoJA5z0q7Uo/aKrrLJhMfh81xUTmR5cudPs3s63FXdWydd9o96dbQ2/E7TcYEzOwHIVW4IAuY5tWJ5dNZn3+tRHMb+DV7yQmVzAr4l3g1XFyeVWuK3st1+ecfQjSq7W4HoAfn/ZrVOzNvNEY210+lPRZ5yOVcV1M7cv0pTh2VQ4IgmB5+Yqx0QEiSCNY9q4gnnlPL+lTsoO+/97fSluWQV1+Y3HnQKhiAiIPtNR3VlyBsykacjEifrSOxAM/0k+vWqy4iGEiSNZmCYEwRRQFJ7npI5jT3qZMQd/MHrUOLADkRsfodajDROk1ZAWx7stwjSDDDXqJmr2HukW5bn6UP4pZm8oXUFE8+VW8UIyrUeIv0sAZtKHXs2YBtRy21Go9aL2MN4GPXwr/fyoQ1wkjnBjUajrUweWVLRXacoEdfTeiuFunll85P9NuVUntwM5GgzGZnXpU/D4IML/frVS0THZQ4o2o+H21qjcQgjNz1/wCaJ8URgBMKDO3PymhQI2G/WrjomWyTvyCT18p9aktMJ0J+UQf+arJv/Wp3GvMRz0pkhrgfEFtXi1xWZGUqy6NI1iZHiiT86ocTvBr1x7JIVmJAJ1AJ0n2ruFNJK/LrUHELeUwNRr4up5jyjpS9HZrcHaYFWIgAgb7mB5+o9qdcULiGnaqdi7NwGec/QCrWLT8ZjOmn22rjnkmTyRYi0BEfC0j9RTbyybBG53/v51WxOIAt6H8x0PIjmKiwN8l7YNOMWlZUv5wE+JtD9YqqwylS3wgFqmxp8RJ2FD8S5dFWYzT8ulU3hGUcsv3buchh8IEiqlm6TBHIQakS2UskAz69BUN91W0Cmmb+zWLXwbN5C+FxMhhyOgqxwmwQxlmAO8azFBeB3Zn+96M4PGwJG/L1q5RtYNYv0XHWxKh1HSCOVVSLaklAIXWNfQjfyFXLjsQbh8TMY12A5wPSs5xTFeJlGk7xRC0qI5JO7LGFT94v6Dwj6DlVrilsHLkQAqIYgk59SQxBOhEx6VR4dcNtQV3JEnoJonaHjuZtcgJgyJ1HQdCaqMqlRMc5KFjD5yoOgAJYnkB9twKTiF0XDK6KBCjoB/c1scJxExlZ2LwCdTqOXvG9TDEnUsT7n/etL9NDz9W0pWubVou0uA8HeASy/EB+ZSd9uX6npWYBzbaVazkR1xQ0g/eq+IwxhjoSBoefp9aumyYqu4zKRm16HTlH9+lFksqXMJnt55gqokdQDBPyg1TuDWIOw332FGrUghOiyfMHR/ofpTMNgAHJJnXSaakKrJ8NZLd27ckj5EgVYu2gWDdVqfFNFvTlUWCBi3PMH7ms79LLjAtaAWZSGHzkj1ih3FEBC3lAhozDlnXf571ZZ2VXIHwgg+QOn3qbD2ka3bMeFiSyt1E7eVc/bq7+yW7IFQSy/kcfI7g/pTMLbhJ8zP22qS8AshTKgwp8t6vm3ngjQmZ9evvWjmOLM7xS3Ppv+mgoVasScsa7+1aLi0E5QAAOdV7GAKAsdZgnrBrZTSiTPZXfBq1qIHeKNxzG4+lUhZiARy/uaN2bWVs50DKBHpp9qr3rckt9OppRmLZWwyZCCPiPzAp2NUqZHPfQHbbQ07h0h/FqWn5VfuWZ05ilPk6sGRYW5AkddaN8OXPausf5gQfSgmP8NwhdAVBI86O8C/7a561lWLM2ZDiVwi40gxNGOA4dWceQkU/iFoG3qOdJwI/jj/LTcrgdEo1QvE28RXz19qpXW1U0R4oPH8/vQu5uvrWd2YLDLiywUdQadxLAHLbAExTMUYuaaQo+9E8LcJEk86F4xrJR4Zhu7ImrdpcsDyqxf/WoXGgpttGsS1h7gJHTmJisnifFdb1Io9Z2ahYQZyY501i2PlzQT7pBCjYiZ8xV7AXA7uSYBBB03jkagxFsC0GA8XWq9ofF/fKsYu2EY5oN2cEmjFhJ/wALSNNJh/Qe9M4jiIBMED8vQmday+LxDC6YYjTkSOVW8NxG5cw+IDtmCXgF0AgTyIFdLUut2DwaHGYgBVG86HnM1mr+BCPAOnKeh+/+1WcXdIw2YHxDY+9Cv3hmt5mYkzuTrVRboTYXGGzWpGhHShl3DRv0j50V7NMSSCSQVM/Miq2KHjH+ak206G1ashLg3TmXWBBA6rBB6z/Sk7qBrUuJHiHt96luHWOlTKVInSEvoCsTT+5hAQZioH3PrVyyfw6ns0hReSnjULqImW8LdCQZ+1XDh8iKAdVj20M00D8NvIiPLUVYxFw5B6CsnJvH2V9gxbgBMiQJ0q3gHIBnQxPzqphv4q+oqy4hnjqa0fwZRY2xYUv4pjMatkgqTGh09htVa5/D+X3ondUC0I6U0r2Dk7oA3XFwqBoBIqO6mVzO2lW+GoMtwxsw/Wu4+gAUxrFJvNFyVIq3LfiBGlNkgnzpbDSvtXDf2rO28Mi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2" name="AutoShape 4" descr="data:image/jpeg;base64,/9j/4AAQSkZJRgABAQAAAQABAAD/2wCEAAkGBxQTEhQUEhQVFRQXGBcYGBgVFBQWFxgYFxgYFxcXFRcYHCggGB4lHBcWITEhJSkrLi4uGB8zODMsNygtLisBCgoKDg0OGhAQGywkICQsLCwsLCwsLCwsLCwsLCwsLCwsLCwsLCwsLCwsLCwsLCwsLCwsLCwsLCwsLCwsLCwsLP/AABEIALsBDgMBIgACEQEDEQH/xAAbAAABBQEBAAAAAAAAAAAAAAAFAQIDBAYAB//EAEEQAAIBAgQDBgQDBgUEAgMBAAECEQADBBIhMQVBUQYTImFxgTKRobEjQsEHFDNS0fBicoLh8SQ0orKSwhaz0hX/xAAZAQADAQEBAAAAAAAAAAAAAAAAAQIDBAX/xAAiEQACAgIDAAIDAQAAAAAAAAAAAQIRITEDEkFRYQQTMiL/2gAMAwEAAhEDEQA/ANpXU7LSgV2HNQgpwpYpaQzhTgKbNKDQA4CubQbTSio8Y8ITJGq6jzYAf096TGSxTgKU11AHRSgV0UoFIZ0V0U4V0UAMppqWKXLRYEMV2WpglLkosKIO7rslWRbpe7pWFFXu67uqtZaSKLCiv3VdkqfLXZaLCiHJXZaly10U7CiKuipIrqVjoiy1xWpKQ0xEeSkyVLSNQFEPdVxWpKa4pBRCBXRXAUsVRJwFOiuApwFAyMLSlaFcV7RWLBKs4Zx+VPER68l96H4DitzEfiEZLQPhABYkrJLGBrEQIG/tUSmkUoNmqC0B7dY4WcLMwWu2AOpy3UuNH+lGo7ZuZhPPn615z+165bLYYLci+jNKiGyo4U5mHIyqwOYmm3gEsnpZA3GoOx6ilih/ACv7tZyP3gCKM20kDWRyIOkcqIUWB0U4LXUooA4LS5a6upAKBS0ldQA6lmm11IB0100lJQBxNITS0lMBKSlrqAEropa6gBIpDT6aRQA0U6KSadQA3LXFaUmumgCNlpuWpZpJoApA0oNNFOUVZBX4pxBMPae7c+FRtzJ2VR5kwK8p4r2pxWIkPcKIfyW/AseZHib3JFWu3vaIX7wtIZtWyQI/O+zP6DUA+p51lbt0kwsnrAJPppWMpWdEIpK2F+A8Na/eW2shd2I/Ko3P2A8zXpdpRbyhdFECI2EHb5VF2d4GmGw/hOZ7kMzxE/ygdFAJ08z1qLiuNS0M9wkKNNjqYIEafrWLdlsJ8M4j+MVIAD7HbxDaROkgR7CsH+022DxK1Jgdyh2mSDeKDbYuFX/VUfE+1caWV13ztvI2yqOfvWfx/E7uIuG7f8VwgLMCYEwoCjqToOZrRSwH6neT0ns72lw9nDJb1uXmuXctq0suZuvknZV8OXcjTXatZgMXnzhlyXEYq6zMc1IMCQVIM+vSst2K4BbwSLfxZVL10hUDHRM2yj/Gf9h5meNZ7I7+0wuXEXLeDRLW5kMwWNUJJHkzUv2Z+iXBaQaFOBrJWu2X81n3V/0I/WrLdssOqlnF1YExkzfLKTVLmg/Spfi8sdxNJNLNCsBx2zdgBwrFQxVtIJ/LJgEjyog9wBczMAv8xIA+Z0q009GDi1tEs101m+I9tsHa0FzvW5LZBuEnoGHhnymjOBxXeKZUo6mGQkEqYDCSNNVZT70WtDcWlbLc0s0wUopkj5rqbS0gFrqSloA6K6K6loASK6KWuoASkNPimsKBjJpaVYp1ADa6n11AEZppqaaaTQAKDVlO2XaF1DYXDK5vMId4yrbVhyY7sR0211mtSFrH9rLea9cXYm2on1B/rVz1giOzH4fgagjvnkyoyJsM20/Ki2DtoO8VEC5SV05+FTJP+qp/3cSSeqn3UQPvThmltssabzPOayqjVuy/xbtYMPZtpbQ3LjII5IsBR4jzrFYzGvebPeeT0GoHkByqccONwFr1ycq5sicljTTzj6VfwuBQZYGkAgHzGv2HyrLrg0vIBa07kZF+egrV9hOBOMSGdbTsqllV80KZAnw89d4NJiMPmFsKAMrqx9BWj7Jf9wf8h/8AZaJKoj7tsMccVrgtriLK+G4Li93iF1ZNozhJ32rrSqMU+IuW7yl7YtkNaLrAIO9vN96k7W8HfELaCEeB8xzcxEQNDRHjyOcNeFuc+Q5Y0OblBqMiPMuNBMPdKBgbe6MSRCn8rTzG3yNVrOJVhowPmCD9qMdps64fCm+JcC7mz6n4xzPlH0rMXbWHc6qhPkQG+mtc7q2etwyl0TwE7twKJOg/vasxxPFm44n4RMDkJ5+tFsTaHdZQWIXUZjJA2idzQOzhHus+WBkAJJPWdh7GtOJLZP5EmkkbD9nXCUa4cVfKrYsEQXICm6fhEnpIPqVr0nEA27q3C2YP+HcOgglibLEDbUlPPOvShLcIVMEmFbuRbeBrda2WfNn3KnMxInlPTlVl8GGxF5nRyz2hadUe0xWDmDABg4OszHStFLNnmzfZhqaC8f4oyRbtGH0LNAOUbhddJP29Qae3FWSwGuKRdkoARlzsNM8bhfzfTeKygw7d+bpaQUgzMli2YseVbynjBlCHyGLfaq6v8RFddpU5TPnuPtRPC9qMO27NbP8AjUx/8lkD3rI4XCC2rgsDLs2oAAzRodfIVXxFrLry8+XPX668/mBk5yidEeOE8PDPTLOIVxKMrDqpBH0qTNXl9jEPaYMjFG6jn5EHRh5GtRwvtUreG+AjfzCch/8A5+3pVw5lLeDPk/HlHKyafNXZ6gLU3NW9HNZZ7yu7yqpemlqfULLfe1xuVUXWlM0qCyyrxTTfqMWyalS1RgeRO9Nd3pqTu6TuqMAR97SG7UnciuFoUWgyUhWM7UXAMQ5PJFPyWaK8P4ucxzsPIag7kDy11PtWZ7VX5xL9CFHzQD9aUngEslZccCxEaQDPrOn0p1lyTcM+Exl25Lr9aFu2p0/l25Hp96Wxih4gDqBr8vOs7LoIYfCggkn47arHQDNr/wCX0pVWDAOgyihlq+SHEmDbAUSdyGFErYjToFHyUCl4P0svcyozdAT8hNHOwzFrysdzaBPuVMUCWDIO0az9q0XY0RfPkoH1qZ/yOOw32p4y+GNjIFIuPkOafKIg+tXOM8WFi5YQqW758gIIGUyoBIO48VWsUqmMyqekx9JpuLwdu6UZ1DFCGQ6+EyDI+Q+VQMzvbLhuHd7XfveUsSid3lKgkqNQRzJXXyoJjOw6d73CYsG4RmCXbUyN5lTB26cq2vFuFJfa2XLA22DLEbgg6yP8IplzhM4xcVm2XJljyOsz50qKU3R5ze7BYjxC2bFyNCLV3IwIPMECNfOhLdnsXZdm7i7oCrgLmBBGmqSJ2P8AzXpF/gFz/rSMp78oUExGW4zGdOh+lNxAxNuzYWzm7wXcKt7LDEWwoF0tO489+dCL/Y6oucW4eL9mwS4thHS54wRtspmI96r8SX93v3cbIKshVQsFsxyAETpHhJ3op2lx7WMLfvJGa2hYZhI061msTdXEYXDX3t2w1xSxyqImRTUfDO/Qbd4y1xDddSzW0XPlKAAwSxUEjSQT128qyN7tCxvG4obLyVnMapl1AMedGu1eO7uxcQAfilFGg3EkkdPDm+lYlRSV+m0EmEeH8We1MBSDB1UfEs5T6CTUOI4pecQ91yOYnKD6hYFVTVzhHCrmJud1ajORIzGBoRMnpBJ9qodJGx/Z7wwIDicQmZboa3bDH4gAWdoP+QjUj4TvNRcRy23KMcvNSYEqwkEEEg6efKj+GvCzcGDs2kuCwFBzHIxLW87kMpAmGb4t5OtFLtxSieBcnfW7TBofKFcI6HMoIENuCdt6xabdhHkoC9nePd3Fq4fw/wArD8v9V+1a/wBNR5VlbHAcPeNtSoslw5zWsw8S3jZWVkzJK+mvLZ9q5iMB4bym/holbtqGiRI06HT5zprPTxcjjiRhyxUsxNOBT1t0Fw3avCG2jPiLQYqpKhpIJAJBCzsaae2+BU/xif8ALaun/wCsVu5owXHL4LvDeNWLuIvWLb5ntwDppK/GFbnBOvv0NF1UV4v2c4obWMa4SxNw3RACeJrshZkeEZmB8q9gweJzqGiCdCNdCDBGvmDUKSeEU4tbLa0opmauzUxEk101Hmrs1FAPmummBqWgDx/hPEirBvymBqZAiZAJBJiJkaSeUVW4ncDX7hGoJXck721IincFw65MxIkJIAPJthtG8+esUOvn8R8hJUEQdNgqj9DNZSlUbLHMIYk7QQB5mdakvW0XxAkkglvLkBVrjNnKbTqfCygn7UPZtHaZE6DkAJGvXnUccu67APsv4c3Qe4A0+sGrRxngZhvE+mmlDVtkiAd5J35Fh6f2abbt5yBmAXlAJnpOu/2mq8HWS3+/M5XoIPqep/pW47DY1TeOYwxUAD+YiSY86yuE4JMfiRPkP61qOH9ibhgpiQp3H4RMHcEEOKxkpnXGfD06vfyaHtfw98RaRbY8Svm8Uj8pGhjfUU/j/ek4UWC0LdTvMrR4JUNmEiRE0/iFzF2cLcLC3cvplyG2GPeAsAS1uJBidASOelEeG3Xezaa4IdkUsIIgkSRB2qjmYK7TNd73DGyXy54cpMZS6fFHKM31p9zHXf8A/RFmT3JtzBURMHZt+mlT8X4kLNywndlu9YrI2SMup021+lObittcSMN4u9KZx/Ll8XP/AEmgAWe0br++FlSLBWJkSGuMpzHXYCZq5w3iyOygkLcvW1uqkkkqFGaDzjMtOxn7uXNi4FLXVzFCgOdVJPi01ggnWhdhsP3q4i2yv3Vvu7XdsMhVxBWBp+VfSKFYMKcZ4qlt0tEqXcFshE5kXeOVYvjfaBEVjoWBCraTSJ1AgfCOc1b4pZa7fTEn40R0yg+HK3tvQY8OK4l73J1URGxURvOtXokz+ObE4sq3cmBOUAEDWNyTrtSJ2XxDbhVHm36CtNau3e+tgT3ORsx0jN+Xz/4q1exuW7btx/EDQemUTr7UUX3xRmbPY+CM91ATyA19prR9kuALaxSlXJJVxLKpG3MERS3sJN5Lk/CCIjefOi3Av+6t+Ycf+PyqZr/LCMskfDcPdfidzuWtBLayz91AY5QuVVVoPxbyOdaB8JcVXVrZhmZiUKMpJ1JykqyzG2tCexeAW1dayrEqlvIDpJCMg1I01AgxWxZIQ+/1JPOpkgTBWGOHZrLBchOqiCvw3xI0JWTeC6bmaqcZdsLhsSc0r3QReXiZLNlCR6hjpV+zh8MxslHykGVEkEhcQrvo2p/FUL/q8xWO/aIzWbdvDFgZKtofy2rVq2PDylw5A8qPC4K5UedMwBAykjyH9aWaVrmuoAHUss/KlyyJGX3NB0WkEuyVlnxtgLHhYvrGyKW25nQR5xXr2HufiXARlYHUAmJ1kqDy8x9K8z/ZzaVsRcZtCltiscyQVjXcaiRB210r0ayx70iZys66jcA5SQfVRuT7bU4upo5+XKYTily1yb1j+3fHGsX8OqOLbE65hlzCVByuQVIIcjllI89OpujlSNjkrslLYuZlVtswB+YnnTmOhosKGZaUCnCuosDxngFnNh2a4Ytcg21xgIE+Qyj18+UfB+Hd6ByUsZjoentFM7L8Jd/iY91uFndjuf0rc2bCq6W0ERFYSj2aLYL7Ydmjas2XtyyiFYGToSINYu3c8BPxEyOg1PLnO1e2466hUW3ghtIrxvtjwQ4S9lkm02q6mAOn1oSUVSGslQHLbGYEztsOSjrpzpli3rbII0M9J671VUEwo6/Yaz7Qfaj2HwS92GB1mCOlTKaWxk9zBNiAiyFhpkyftXofEsK74RhbbKwCtmlhATxNqoJ2B2rI8Nt5SNa2V3EZcLcYkwEfqPykU/ALd7tHgnRSXkZR8Vq59JXr9app2gtNHdRA/Mz5F+sVhOH4LvArODlGiiTzJY/Mkn3p3DbrreuquYWwBB5D56VhLkaVlUj0i1iLVzKWeyzqdPGjEc9NZGwq2cFbNwXig7wLlDjeNdJ6amvP8KSZfOGzgalFIJHWI+nSuIdXDBLRIBBAzJzGsydf61p2RXQ1vFrFsXkvkHvVUqupjKZkEbc6y3COHrh1NpJyKBGYydSx3qhjrt86jONCBF5mAJ20PSPrVfDYi/uxeYGY5UMkevv03q1JEuDDAwwW894t8SKmXplJ195oTetv+8s+abbKoChtmB1OX9ahvcSvb7rOpZD/APUiqWJ44wjRD10ZY+dUmmS4tBmzjFDJbM5mBI00gTOtSXsYFu27ZEl80HoVEn6VkH4r8LgRcXNlIaQATJkRrNF+F8VuXDZBWRLB2IBghZDDpO3vRYqC+IxZW7bQAQ8ydZEUW4Gf+rs/6/8A1POh5AmYEjnzq7wM/wDV2PV//Rue9Tyfyxx2X+x19WxV7ICADdWD1W4FPtINa9mlSf8AMPkSP0rLdnbQXGXgoA/iHQRqWBJ9a1dxfCY6H+9KTBA63wdPwmRzCnTZgc19LzbcwVIHrWS4pgR+9OLqq5S3ZUE+IALbE5Z5Zs3zrS4bAYe5Dm2q3J8T2s1oyD/OhBJ0HOqfEuzj96z27zaifxENwQoXTOGDSczRvtSWizJcAbvbbNdsIjBiABbKgiBqA2u5NERh0/lX5CrONwl21/FUQTGZGLJOkAkgFTqNCPnUMVSSE2yzwZF/ebYyggrcEQNfAx5elF71gJeARiQNw2hGcSNdm29aF8GMYqwTtLz0/hvRjtPeFoi4qhnJVSM2UkQ0cj51DpSseWqLr5srZPiiR6jlXj3bDi1y9irYd8qLc0AczZzeG8GDJIOhOoYQYBIr0ReMLdss+S74JzraJ723/KwiCymNx+hI8n7acQt38XmtXXvWwtoZj4WIKrMwoIOYtqROvlXQ3awYpU6Z7R2cxIa0iyGMH4SxAVSFBOYBpYydRrJ5Vc4rjFs2bt1zCIjMeegFZDsTjjcI/DFoa3bihHUa5gGuXLhl9R4Y0hZOugP9re8OFdLTKrXClqWBgLddbbbc4Y/3rTWhFzgeOW9h7N1DIZFPuBB+oNXKz/Ylrgwwt3SpNoqgy7BTbt3FXzjPE+VHppiMDgEKhQg2qU8YGdmIAKDSKXD8UTIVtEFoielZrHYQoGuFpJma5eabik0Wgm+Mum8l4vmtN/4nSjPbXhv71g5WC6aifL/asj2NxwuK1kzA2J23O1afEX7lqw6MJzAhSOcCrk+qA884dZZ3CR4gIgDc6f7Vvf8A8JZcOzhpuRmy8qqdjODd2wd9WYnfkAa0uM44DcZF2Agmaz5FFf6kO7ZmsBYhhIgkAkHl1oxi7/fWO6RWUmZkAaLmmCD/AIZ9CKhx+FS+CjyCRoQSPtQDgvBe7a4H5Hc8xTppJDsMYSx4ByVdBPWrHBLg8aECGmetZvtHxFlZFRsqCJg6mSANjtrRPsth3Z82fTaDUyxSihu9sfxLhT4fKV8Vnl5eRqvax2pBEg841+latrihnw7mVYaTymsHxVWw9wowBAmIJBI5bj2pzSWSoy+Qu1+TBmOZ8qa2IGQwYPn/ALfSgL8YRoGRwOfwnpqKtXMQjAFWYg7eBhpyGgIrOyk7LF+9lTKRvGvr/tQHid0FiAek/f3oni8QDlGYALDHUaR669RWe4nBuE7ydwZ9PpFaQJkVDc8JANFOzrXA4yiVLEOegykjz3j50MCCQOv6H+lFeF2SbikNAUyR/MCCPoYNaogPYu9dF2yEEoSe802Eaa8taOcEP/V2PV//ANbe/wAqFK9XeE3IxWHP+Ij5oy+vPlRyfywjtB3s9fzcQxChW8IeWgBZLLAGsn2HI1rJJQyP5uXIEgfSKyfZtsuLvjU6MI9HXX6/StX3sr6jmOo5g1LGkJYkBY6fpNW0EbACvLMT2gNq86986lXYRmYqBJjQ6VmuMftAxtzEeC93aoYUWtFOgEtM5+uugkwKmDtDkqPb+LWFe208gdImdtxz2FZPi/CRYuIFJKOpMHUqQRIB5jXnqPOs9hf2i4lQC62rnqChP/x0+lN4v25XElA9o28qurZHDfHlgiQIiPrVJh1Ye4WVbFWlkGGZTBE6owPpvT/2m2MlrvVJBz2xp5Zo+9YDsXxm2mLLXXCgnVyGJgKUGgGkzJ9Br12HbfjdrEWLot3rdwB7RQKwzRrm8O+/lUS2OPhm8J2hQFWfvUZfzWSZg7q2XxDbYiKzXFryjFZw2JNqZRmhL+VVUtkg6FSRB0kKKM3OH4a7Ytm7eW0y5plrYJGbmG6QPnWOx4t2roFp2uhIBJMKd8wVljwmTqOpquNrQcl7N9wa7bs3PjVM5zsb2PW5dbwkg3LKKMxIMjPoJBO2hD9qfaQkW8PZYZG/EZ1PxZH8IRhyDKZI5iORnzrguNFtxc7qyxBJCMpyCeq5szD/AAk861zcS/ejbe6MMLoy5gFECyJhQGLZTrtpvWylRn1sOfs24qRcNiSUbUTqQwUmZ32WI9K9BuOF1P2J+1ZDs/ZsG4HtpaAVtWa2F2Vv4bEanMUOh2mrvaTGAuttXYMBJyNHp9/tVJ2S40ec9icSF7xTpsd/L/ar1mb18hjFvoemmtZex4Xkco5nUGGEx5UQbiRuZ+RKjLHSuabtFOIdu8QtC4tnDqAq/EwjU+RrZXsNNlCdQp+9eSYNsrgiQQRpO5ETXpuB7Q2mtLbmWJ1HQU5O07BxopdoeOJh7YW2R3pBiOVYvD8UKKhusZcyTtVfGWpuXmkmCRry15VFxG2LtuzOiqDMbk/KsZNTl1ehI9Rw9oXLBdDLBZXz00rJ43tAbltQul3MAfMedWOyPGye7sjTKDnP+EDQa0DsR38jnmI920rSTUVSKWyPjrnu2WBoVafcAgff2o52Y4sEIk6GPnVHG4S4+GvOyEqp0bmOtBsJdhco5nfmBWcJtRsvHpte0OOBxSOraEAGD7frQHiGJZ3i4ZYSJ8gf+KG4ljqF1jKAehq5xFwPxObqD7xqPtTeSqpENyF/Sm8MxOUb+JNQCd9dvoaq3L7N0j+nlVa0SDrzn+opqGCdaCPGuJZ7wAPgKxr1JzD7x71RxAyqzAbR8ydP78qgxNrMJB13/wCKmuHMgGxgHX23q1GkhSywzww2rl0B0XIw8MDKQ0RErHOjQ4ZYBDIWBIkQwOmk/EDWIwF4qSCYjb38/UT86KcLx5tuWYllylRGsagzHtUyi1plKS9Ju0rtbvWgr5oltQPCRG8b+/Q0uB7TXA6MyKSjgiJUMQdidY2ND8Ze7y4znnHtAiqJYgORBgg6fr7VeWqZD3g2eH7Qd5iCz22UO2ZgjHYalZ0Ooo/wvtXZtWWWHBzsVBE6EyOemleb4XHAwQdgVgwCJEe+5+lWWvSwg6aD7UsjWinxDGu83HAzMTO++x+1DcHJuCeZozjUBJA6kVRwNiLhPLlVpqhNZCl8bdKq39RuRHT+9auZpqhiboEjfeddv7FZxsuRTwzkOZLQeg1PQbaUSwpABB06+R9tqFzoPP8AQ9OdEMExiQZJ3kf02qp5RKExF8eJTetqApIz21JaNYD5Znl6UHuySWCjxaQoIBgRIHnE+tXsdioIOVCZqrxLiDXCuioFEKEJ09SSSTtr5CqiSyGy6kwVHnWwxbh7QTBoxjJJCd1my6gjNBYDI5mszw/iz2mk5WLZZzCZyiFnrH3FG73EL5u2HuPbkl8q2yPw1GhDCdMwYbmY6mm9jizf8P40V7hAAqPcZ3fOuVItRkblrm5nlpNU+ItdVQ2HAKkwxLeORI2AOmh56aadBuPxwvLeGgIC6EBsrXGeV110CabfF56R47i4BH7rea2pAJB0B0ADeK241AHwmnFkzRnEQR5gEHpE5h9yPaltWYYa6ETsJjcgj51PgrMuROhnX18Q+5qCD3hg6gH6aVzOWSpOhIaGJgkZj6k6g/Tl+lH+F27fdW70kXHbK2uggEbe9BbuIlZK7Rm21B3P0NTZymS3uC4aeutDfZBLR2PQ2WdQZ1Da8+etW8Rw/Otq6/hQ5iyrsOYpeKEZmPNtPaosTjAMOUBOYwo10jyrPKdozjIp4V8iF1mXaAfKivD8BDG42wAAFDr9mGtrOgA05a7zRfiGNBIRDoBr7VVqm2Urs23ZtkazcR4KMIM+dYvjfZo4a4SssjfCeg5ioLfELqWtCR4ht06Vq+J4xcRgmKnxoJA5z0q7Uo/aKrrLJhMfh81xUTmR5cudPs3s63FXdWydd9o96dbQ2/E7TcYEzOwHIVW4IAuY5tWJ5dNZn3+tRHMb+DV7yQmVzAr4l3g1XFyeVWuK3st1+ecfQjSq7W4HoAfn/ZrVOzNvNEY210+lPRZ5yOVcV1M7cv0pTh2VQ4IgmB5+Yqx0QEiSCNY9q4gnnlPL+lTsoO+/97fSluWQV1+Y3HnQKhiAiIPtNR3VlyBsykacjEifrSOxAM/0k+vWqy4iGEiSNZmCYEwRRQFJ7npI5jT3qZMQd/MHrUOLADkRsfodajDROk1ZAWx7stwjSDDDXqJmr2HukW5bn6UP4pZm8oXUFE8+VW8UIyrUeIv0sAZtKHXs2YBtRy21Go9aL2MN4GPXwr/fyoQ1wkjnBjUajrUweWVLRXacoEdfTeiuFunll85P9NuVUntwM5GgzGZnXpU/D4IML/frVS0THZQ4o2o+H21qjcQgjNz1/wCaJ8URgBMKDO3PymhQI2G/WrjomWyTvyCT18p9aktMJ0J+UQf+arJv/Wp3GvMRz0pkhrgfEFtXi1xWZGUqy6NI1iZHiiT86ocTvBr1x7JIVmJAJ1AJ0n2ruFNJK/LrUHELeUwNRr4up5jyjpS9HZrcHaYFWIgAgb7mB5+o9qdcULiGnaqdi7NwGec/QCrWLT8ZjOmn22rjnkmTyRYi0BEfC0j9RTbyybBG53/v51WxOIAt6H8x0PIjmKiwN8l7YNOMWlZUv5wE+JtD9YqqwylS3wgFqmxp8RJ2FD8S5dFWYzT8ulU3hGUcsv3buchh8IEiqlm6TBHIQakS2UskAz69BUN91W0Cmmb+zWLXwbN5C+FxMhhyOgqxwmwQxlmAO8azFBeB3Zn+96M4PGwJG/L1q5RtYNYv0XHWxKh1HSCOVVSLaklAIXWNfQjfyFXLjsQbh8TMY12A5wPSs5xTFeJlGk7xRC0qI5JO7LGFT94v6Dwj6DlVrilsHLkQAqIYgk59SQxBOhEx6VR4dcNtQV3JEnoJonaHjuZtcgJgyJ1HQdCaqMqlRMc5KFjD5yoOgAJYnkB9twKTiF0XDK6KBCjoB/c1scJxExlZ2LwCdTqOXvG9TDEnUsT7n/etL9NDz9W0pWubVou0uA8HeASy/EB+ZSd9uX6npWYBzbaVazkR1xQ0g/eq+IwxhjoSBoefp9aumyYqu4zKRm16HTlH9+lFksqXMJnt55gqokdQDBPyg1TuDWIOw332FGrUghOiyfMHR/ofpTMNgAHJJnXSaakKrJ8NZLd27ckj5EgVYu2gWDdVqfFNFvTlUWCBi3PMH7ms79LLjAtaAWZSGHzkj1ih3FEBC3lAhozDlnXf571ZZ2VXIHwgg+QOn3qbD2ka3bMeFiSyt1E7eVc/bq7+yW7IFQSy/kcfI7g/pTMLbhJ8zP22qS8AshTKgwp8t6vm3ngjQmZ9evvWjmOLM7xS3Ppv+mgoVasScsa7+1aLi0E5QAAOdV7GAKAsdZgnrBrZTSiTPZXfBq1qIHeKNxzG4+lUhZiARy/uaN2bWVs50DKBHpp9qr3rckt9OppRmLZWwyZCCPiPzAp2NUqZHPfQHbbQ07h0h/FqWn5VfuWZ05ilPk6sGRYW5AkddaN8OXPausf5gQfSgmP8NwhdAVBI86O8C/7a561lWLM2ZDiVwi40gxNGOA4dWceQkU/iFoG3qOdJwI/jj/LTcrgdEo1QvE28RXz19qpXW1U0R4oPH8/vQu5uvrWd2YLDLiywUdQadxLAHLbAExTMUYuaaQo+9E8LcJEk86F4xrJR4Zhu7ImrdpcsDyqxf/WoXGgpttGsS1h7gJHTmJisnifFdb1Io9Z2ahYQZyY501i2PlzQT7pBCjYiZ8xV7AXA7uSYBBB03jkagxFsC0GA8XWq9ofF/fKsYu2EY5oN2cEmjFhJ/wALSNNJh/Qe9M4jiIBMED8vQmday+LxDC6YYjTkSOVW8NxG5cw+IDtmCXgF0AgTyIFdLUut2DwaHGYgBVG86HnM1mr+BCPAOnKeh+/+1WcXdIw2YHxDY+9Cv3hmt5mYkzuTrVRboTYXGGzWpGhHShl3DRv0j50V7NMSSCSQVM/Miq2KHjH+ak206G1ashLg3TmXWBBA6rBB6z/Sk7qBrUuJHiHt96luHWOlTKVInSEvoCsTT+5hAQZioH3PrVyyfw6ns0hReSnjULqImW8LdCQZ+1XDh8iKAdVj20M00D8NvIiPLUVYxFw5B6CsnJvH2V9gxbgBMiQJ0q3gHIBnQxPzqphv4q+oqy4hnjqa0fwZRY2xYUv4pjMatkgqTGh09htVa5/D+X3ondUC0I6U0r2Dk7oA3XFwqBoBIqO6mVzO2lW+GoMtwxsw/Wu4+gAUxrFJvNFyVIq3LfiBGlNkgnzpbDSvtXDf2rO28Mi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3999" cy="9087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3200" b="1" dirty="0" smtClean="0"/>
              <a:t>4th </a:t>
            </a:r>
            <a:r>
              <a:rPr lang="en-US" sz="3200" b="1" dirty="0"/>
              <a:t>NMR Meets Biology </a:t>
            </a:r>
            <a:r>
              <a:rPr lang="en-US" sz="3200" b="1" dirty="0" smtClean="0"/>
              <a:t>Meeting</a:t>
            </a:r>
            <a:endParaRPr lang="en-US" sz="3200" b="1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43228"/>
            <a:ext cx="9143999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2400" b="1" dirty="0" err="1" smtClean="0"/>
              <a:t>Khajuraho</a:t>
            </a:r>
            <a:r>
              <a:rPr lang="en-US" sz="2400" b="1" dirty="0" smtClean="0"/>
              <a:t>, India, 16-21 December 2018</a:t>
            </a:r>
            <a:endParaRPr lang="en-US" sz="2400" b="1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4365104"/>
            <a:ext cx="91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NMR interactions</a:t>
            </a:r>
          </a:p>
          <a:p>
            <a:pPr algn="ctr"/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Basics of spin dynamics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Chemical shift tensor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3" y="980728"/>
            <a:ext cx="8712969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For a shape asymmetric molecule, the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</a:rPr>
              <a:t>ind</a:t>
            </a:r>
            <a:r>
              <a:rPr lang="en-US" sz="2000" dirty="0" smtClean="0">
                <a:latin typeface="Times New Roman" pitchFamily="18" charset="0"/>
              </a:rPr>
              <a:t> and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</a:rPr>
              <a:t>loc</a:t>
            </a:r>
            <a:r>
              <a:rPr lang="en-US" sz="2000" dirty="0" smtClean="0">
                <a:latin typeface="Times New Roman" pitchFamily="18" charset="0"/>
              </a:rPr>
              <a:t> fields depend on the orientation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precise value of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</a:rPr>
              <a:t>ind</a:t>
            </a:r>
            <a:r>
              <a:rPr lang="en-US" sz="2000" dirty="0" smtClean="0">
                <a:latin typeface="Times New Roman" pitchFamily="18" charset="0"/>
              </a:rPr>
              <a:t> depends on the orientation. Mathematically, this effect can be described by introducing the chemical shift tensor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Hence, the induced field becomes:</a:t>
            </a:r>
            <a:endParaRPr lang="en-US" sz="2000" i="1" baseline="-25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At high-fields, only the z-component is of importance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74823" y="1844824"/>
            <a:ext cx="988844" cy="1437480"/>
            <a:chOff x="-6639" y="2895600"/>
            <a:chExt cx="1922031" cy="27432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 rot="8350">
              <a:off x="658263" y="3275648"/>
              <a:ext cx="1257129" cy="20193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 rot="8350">
              <a:off x="990856" y="4000500"/>
              <a:ext cx="533400" cy="52387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596900" y="2895600"/>
              <a:ext cx="0" cy="274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-6639" y="2971800"/>
              <a:ext cx="723486" cy="587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1400" dirty="0" smtClean="0"/>
                <a:t>B</a:t>
              </a:r>
              <a:r>
                <a:rPr lang="de-DE" sz="1400" baseline="-25000" dirty="0" smtClean="0"/>
                <a:t>0</a:t>
              </a:r>
              <a:endParaRPr lang="en-GB" sz="1400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935691" y="3962400"/>
              <a:ext cx="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672855" y="3457917"/>
              <a:ext cx="907315" cy="587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1400" dirty="0" smtClean="0">
                  <a:solidFill>
                    <a:srgbClr val="FFFF00"/>
                  </a:solidFill>
                </a:rPr>
                <a:t>B</a:t>
              </a:r>
              <a:r>
                <a:rPr lang="de-DE" sz="1400" baseline="-25000" dirty="0" smtClean="0">
                  <a:solidFill>
                    <a:srgbClr val="FFFF00"/>
                  </a:solidFill>
                </a:rPr>
                <a:t>ind</a:t>
              </a:r>
              <a:endParaRPr lang="en-GB" sz="1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08526"/>
              </p:ext>
            </p:extLst>
          </p:nvPr>
        </p:nvGraphicFramePr>
        <p:xfrm>
          <a:off x="1050925" y="4521200"/>
          <a:ext cx="1079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0" name="Уравнение" r:id="rId3" imgW="634680" imgH="253800" progId="Equation.3">
                  <p:embed/>
                </p:oleObj>
              </mc:Choice>
              <mc:Fallback>
                <p:oleObj name="Уравнение" r:id="rId3" imgW="634680" imgH="2538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4521200"/>
                        <a:ext cx="1079500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2771800" y="1844824"/>
            <a:ext cx="1420108" cy="1437480"/>
            <a:chOff x="-6639" y="2895600"/>
            <a:chExt cx="2760282" cy="2743200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 rot="16208350">
              <a:off x="1108152" y="3256933"/>
              <a:ext cx="1234249" cy="2056732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 rot="8350">
              <a:off x="1458576" y="3995561"/>
              <a:ext cx="533399" cy="52387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596900" y="2895600"/>
              <a:ext cx="0" cy="274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-6639" y="2971800"/>
              <a:ext cx="723486" cy="587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1400" dirty="0" smtClean="0"/>
                <a:t>B</a:t>
              </a:r>
              <a:r>
                <a:rPr lang="de-DE" sz="1400" baseline="-25000" dirty="0" smtClean="0"/>
                <a:t>0</a:t>
              </a:r>
              <a:endParaRPr lang="en-GB" sz="1400" dirty="0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355538" y="3962400"/>
              <a:ext cx="0" cy="8570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587410" y="3957246"/>
              <a:ext cx="907315" cy="587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1400" dirty="0" smtClean="0">
                  <a:solidFill>
                    <a:srgbClr val="FFFF00"/>
                  </a:solidFill>
                </a:rPr>
                <a:t>B</a:t>
              </a:r>
              <a:r>
                <a:rPr lang="de-DE" sz="1400" baseline="-25000" dirty="0" smtClean="0">
                  <a:solidFill>
                    <a:srgbClr val="FFFF00"/>
                  </a:solidFill>
                </a:rPr>
                <a:t>ind</a:t>
              </a:r>
              <a:endParaRPr lang="en-GB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16017" y="220486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 is different in these two cases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942579"/>
              </p:ext>
            </p:extLst>
          </p:nvPr>
        </p:nvGraphicFramePr>
        <p:xfrm>
          <a:off x="2954338" y="4110038"/>
          <a:ext cx="215741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1" name="Уравнение" r:id="rId5" imgW="1269720" imgH="736560" progId="Equation.3">
                  <p:embed/>
                </p:oleObj>
              </mc:Choice>
              <mc:Fallback>
                <p:oleObj name="Уравнение" r:id="rId5" imgW="1269720" imgH="73656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4110038"/>
                        <a:ext cx="2157412" cy="124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308299"/>
              </p:ext>
            </p:extLst>
          </p:nvPr>
        </p:nvGraphicFramePr>
        <p:xfrm>
          <a:off x="4333875" y="5229200"/>
          <a:ext cx="155575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2" name="Уравнение" r:id="rId7" imgW="914400" imgH="711000" progId="Equation.3">
                  <p:embed/>
                </p:oleObj>
              </mc:Choice>
              <mc:Fallback>
                <p:oleObj name="Уравнение" r:id="rId7" imgW="914400" imgH="7110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229200"/>
                        <a:ext cx="1555750" cy="1204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7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9" name="Picture 9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83004"/>
            <a:ext cx="1594520" cy="18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Chemical shift tensor, continued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3" y="980728"/>
            <a:ext cx="8712969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position of the NMR line is given by </a:t>
            </a:r>
            <a:r>
              <a:rPr lang="el-GR" sz="2000" i="1" dirty="0" smtClean="0">
                <a:latin typeface="Times New Roman" pitchFamily="18" charset="0"/>
              </a:rPr>
              <a:t>δ</a:t>
            </a:r>
            <a:r>
              <a:rPr lang="en-US" sz="2000" i="1" baseline="-25000" dirty="0" err="1" smtClean="0">
                <a:latin typeface="Times New Roman" pitchFamily="18" charset="0"/>
              </a:rPr>
              <a:t>zz</a:t>
            </a:r>
            <a:r>
              <a:rPr lang="en-US" sz="2000" dirty="0" smtClean="0">
                <a:latin typeface="Times New Roman" pitchFamily="18" charset="0"/>
              </a:rPr>
              <a:t>, which is different for different orientations of the molecule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isotropic liquids, the result is simple: fast reorientation of the molecule gives rise to the symmetric CSA tensor. Hence, the isotropic chem. shift is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solids, for different orientations we obtain a different result.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There are special directions, for which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</a:rPr>
              <a:t>ind</a:t>
            </a:r>
            <a:r>
              <a:rPr lang="en-US" sz="2000" dirty="0" smtClean="0">
                <a:latin typeface="Times New Roman" pitchFamily="18" charset="0"/>
              </a:rPr>
              <a:t> is parallel to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: principal axes of the </a:t>
            </a:r>
            <a:r>
              <a:rPr lang="el-GR" sz="2000" dirty="0" smtClean="0">
                <a:latin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</a:rPr>
              <a:t>-tensor. In the principal axes system (PAS) the tensor is diagonal:</a:t>
            </a:r>
          </a:p>
          <a:p>
            <a:pPr eaLnBrk="1" hangingPunct="1"/>
            <a:endParaRPr lang="en-US" sz="2000" i="1" baseline="-25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When the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 field is parallel to X,Y,Z of the PAS, the line position is given by </a:t>
            </a:r>
            <a:r>
              <a:rPr lang="el-GR" sz="2000" i="1" dirty="0" smtClean="0">
                <a:latin typeface="Times New Roman" pitchFamily="18" charset="0"/>
              </a:rPr>
              <a:t>δ</a:t>
            </a:r>
            <a:r>
              <a:rPr lang="en-US" sz="2000" i="1" baseline="-25000" dirty="0" smtClean="0">
                <a:latin typeface="Times New Roman" pitchFamily="18" charset="0"/>
              </a:rPr>
              <a:t>xx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l-GR" sz="2000" i="1" dirty="0" smtClean="0">
                <a:latin typeface="Times New Roman" pitchFamily="18" charset="0"/>
              </a:rPr>
              <a:t>δ</a:t>
            </a:r>
            <a:r>
              <a:rPr lang="en-US" sz="2000" i="1" baseline="-25000" dirty="0" err="1" smtClean="0">
                <a:latin typeface="Times New Roman" pitchFamily="18" charset="0"/>
              </a:rPr>
              <a:t>yy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l-GR" sz="2000" i="1" dirty="0" smtClean="0">
                <a:latin typeface="Times New Roman" pitchFamily="18" charset="0"/>
              </a:rPr>
              <a:t>δ</a:t>
            </a:r>
            <a:r>
              <a:rPr lang="en-US" sz="2000" i="1" baseline="-25000" dirty="0" err="1" smtClean="0">
                <a:latin typeface="Times New Roman" pitchFamily="18" charset="0"/>
              </a:rPr>
              <a:t>zz</a:t>
            </a:r>
            <a:r>
              <a:rPr lang="en-US" sz="20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092956"/>
              </p:ext>
            </p:extLst>
          </p:nvPr>
        </p:nvGraphicFramePr>
        <p:xfrm>
          <a:off x="2617788" y="2366963"/>
          <a:ext cx="34321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4" name="Уравнение" r:id="rId4" imgW="2019240" imgH="393480" progId="Equation.3">
                  <p:embed/>
                </p:oleObj>
              </mc:Choice>
              <mc:Fallback>
                <p:oleObj name="Уравнение" r:id="rId4" imgW="2019240" imgH="39348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2366963"/>
                        <a:ext cx="3432175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89406"/>
              </p:ext>
            </p:extLst>
          </p:nvPr>
        </p:nvGraphicFramePr>
        <p:xfrm>
          <a:off x="3396393" y="4312319"/>
          <a:ext cx="2135187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5" name="Уравнение" r:id="rId6" imgW="1257120" imgH="711000" progId="Equation.3">
                  <p:embed/>
                </p:oleObj>
              </mc:Choice>
              <mc:Fallback>
                <p:oleObj name="Уравнение" r:id="rId6" imgW="1257120" imgH="711000" progId="Equation.3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393" y="4312319"/>
                        <a:ext cx="2135187" cy="1204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7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Spin-spin coupling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Two nuclei are two magnetic moments, which interact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There are two contributions: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dipole-dipole interaction, goes through spaces, complete analogue of the classical DDI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scalar coupling, bonding electrons are involved quantum effects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Both contributions can be included in the spin Hamiltonian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DDI constant                       depends on the distance between the spins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DDI depends on molecular orientation, given by the vector connecting the spins, J-coupling is isotropic</a:t>
            </a: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58975"/>
              </p:ext>
            </p:extLst>
          </p:nvPr>
        </p:nvGraphicFramePr>
        <p:xfrm>
          <a:off x="8220075" y="825500"/>
          <a:ext cx="314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03" name="Уравнение" r:id="rId3" imgW="164880" imgH="253800" progId="Equation.3">
                  <p:embed/>
                </p:oleObj>
              </mc:Choice>
              <mc:Fallback>
                <p:oleObj name="Уравнение" r:id="rId3" imgW="164880" imgH="253800" progId="Equation.3">
                  <p:embed/>
                  <p:pic>
                    <p:nvPicPr>
                      <p:cNvPr id="1822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075" y="825500"/>
                        <a:ext cx="3143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 rot="17704762">
            <a:off x="7818188" y="1463133"/>
            <a:ext cx="1272267" cy="18612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56838"/>
              </p:ext>
            </p:extLst>
          </p:nvPr>
        </p:nvGraphicFramePr>
        <p:xfrm>
          <a:off x="7362825" y="865188"/>
          <a:ext cx="2635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04" name="Уравнение" r:id="rId5" imgW="139680" imgH="253800" progId="Equation.3">
                  <p:embed/>
                </p:oleObj>
              </mc:Choice>
              <mc:Fallback>
                <p:oleObj name="Уравнение" r:id="rId5" imgW="139680" imgH="253800" progId="Equation.3">
                  <p:embed/>
                  <p:pic>
                    <p:nvPicPr>
                      <p:cNvPr id="1822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865188"/>
                        <a:ext cx="2635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трелка вправо 17"/>
          <p:cNvSpPr/>
          <p:nvPr/>
        </p:nvSpPr>
        <p:spPr>
          <a:xfrm rot="12489229">
            <a:off x="6633664" y="1229732"/>
            <a:ext cx="1272267" cy="18612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56704"/>
              </p:ext>
            </p:extLst>
          </p:nvPr>
        </p:nvGraphicFramePr>
        <p:xfrm>
          <a:off x="457200" y="3824155"/>
          <a:ext cx="36893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05" name="Уравнение" r:id="rId7" imgW="2209680" imgH="406080" progId="Equation.3">
                  <p:embed/>
                </p:oleObj>
              </mc:Choice>
              <mc:Fallback>
                <p:oleObj name="Уравнение" r:id="rId7" imgW="2209680" imgH="406080" progId="Equation.3">
                  <p:embed/>
                  <p:pic>
                    <p:nvPicPr>
                      <p:cNvPr id="4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24155"/>
                        <a:ext cx="36893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78552"/>
              </p:ext>
            </p:extLst>
          </p:nvPr>
        </p:nvGraphicFramePr>
        <p:xfrm>
          <a:off x="7131942" y="3846513"/>
          <a:ext cx="176053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06" name="Уравнение" r:id="rId9" imgW="1054080" imgH="380880" progId="Equation.3">
                  <p:embed/>
                </p:oleObj>
              </mc:Choice>
              <mc:Fallback>
                <p:oleObj name="Уравнение" r:id="rId9" imgW="1054080" imgH="380880" progId="Equation.3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942" y="3846513"/>
                        <a:ext cx="1760538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846793"/>
              </p:ext>
            </p:extLst>
          </p:nvPr>
        </p:nvGraphicFramePr>
        <p:xfrm>
          <a:off x="2496195" y="4566074"/>
          <a:ext cx="1355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07" name="Уравнение" r:id="rId11" imgW="812520" imgH="431640" progId="Equation.3">
                  <p:embed/>
                </p:oleObj>
              </mc:Choice>
              <mc:Fallback>
                <p:oleObj name="Уравнение" r:id="rId11" imgW="812520" imgH="431640" progId="Equation.3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195" y="4566074"/>
                        <a:ext cx="13557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7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Dipole-dipole coupling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507288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DDI Hamiltonian can be written by using tensors:</a:t>
            </a:r>
          </a:p>
          <a:p>
            <a:pPr eaLnBrk="1" hangingPunct="1">
              <a:buFontTx/>
              <a:buChar char="-"/>
            </a:pPr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D-tensor is a symmetric traceless tensor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For this reason, on average DDI is zero: in isotropic liquids DDI does not change the position of NMR lines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solids, DDI gives rise to broad lines as it vanishes only at the magic angle.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high-field approximation (Zeeman term dominates)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The coupling strength is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Some numbers: proton-proton DDI at 1.5 Å is about 35 kHz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DDI scales with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decays as 1/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882257"/>
              </p:ext>
            </p:extLst>
          </p:nvPr>
        </p:nvGraphicFramePr>
        <p:xfrm>
          <a:off x="1368723" y="1079112"/>
          <a:ext cx="46434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1" name="Уравнение" r:id="rId3" imgW="2781000" imgH="406080" progId="Equation.3">
                  <p:embed/>
                </p:oleObj>
              </mc:Choice>
              <mc:Fallback>
                <p:oleObj name="Уравнение" r:id="rId3" imgW="2781000" imgH="406080" progId="Equation.3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723" y="1079112"/>
                        <a:ext cx="4643437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01606"/>
              </p:ext>
            </p:extLst>
          </p:nvPr>
        </p:nvGraphicFramePr>
        <p:xfrm>
          <a:off x="3321670" y="5131365"/>
          <a:ext cx="2330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2" name="Уравнение" r:id="rId5" imgW="1396800" imgH="393480" progId="Equation.3">
                  <p:embed/>
                </p:oleObj>
              </mc:Choice>
              <mc:Fallback>
                <p:oleObj name="Уравнение" r:id="rId5" imgW="1396800" imgH="393480" progId="Equation.3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670" y="5131365"/>
                        <a:ext cx="233045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375192"/>
              </p:ext>
            </p:extLst>
          </p:nvPr>
        </p:nvGraphicFramePr>
        <p:xfrm>
          <a:off x="611560" y="3810334"/>
          <a:ext cx="24384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3" name="Уравнение" r:id="rId7" imgW="1460160" imgH="291960" progId="Equation.3">
                  <p:embed/>
                </p:oleObj>
              </mc:Choice>
              <mc:Fallback>
                <p:oleObj name="Уравнение" r:id="rId7" imgW="1460160" imgH="291960" progId="Equation.3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810334"/>
                        <a:ext cx="243840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66796"/>
              </p:ext>
            </p:extLst>
          </p:nvPr>
        </p:nvGraphicFramePr>
        <p:xfrm>
          <a:off x="1052513" y="4592638"/>
          <a:ext cx="15700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4" name="Уравнение" r:id="rId9" imgW="939600" imgH="253800" progId="Equation.3">
                  <p:embed/>
                </p:oleObj>
              </mc:Choice>
              <mc:Fallback>
                <p:oleObj name="Уравнение" r:id="rId9" imgW="939600" imgH="253800" progId="Equation.3">
                  <p:embed/>
                  <p:pic>
                    <p:nvPicPr>
                      <p:cNvPr id="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4592638"/>
                        <a:ext cx="15700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19872" y="3889992"/>
            <a:ext cx="18966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Homonuclear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4223" y="4592488"/>
            <a:ext cx="19479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Heteronuclear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239040" y="3424055"/>
            <a:ext cx="2581432" cy="2381209"/>
            <a:chOff x="5896807" y="3245159"/>
            <a:chExt cx="2581432" cy="2381209"/>
          </a:xfrm>
        </p:grpSpPr>
        <p:graphicFrame>
          <p:nvGraphicFramePr>
            <p:cNvPr id="18227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9620704"/>
                </p:ext>
              </p:extLst>
            </p:nvPr>
          </p:nvGraphicFramePr>
          <p:xfrm>
            <a:off x="8150929" y="3245159"/>
            <a:ext cx="314325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625" name="Уравнение" r:id="rId11" imgW="164880" imgH="253800" progId="Equation.3">
                    <p:embed/>
                  </p:oleObj>
                </mc:Choice>
                <mc:Fallback>
                  <p:oleObj name="Уравнение" r:id="rId11" imgW="164880" imgH="253800" progId="Equation.3">
                    <p:embed/>
                    <p:pic>
                      <p:nvPicPr>
                        <p:cNvPr id="18227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0929" y="3245159"/>
                          <a:ext cx="314325" cy="481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Стрелка вправо 11"/>
            <p:cNvSpPr/>
            <p:nvPr/>
          </p:nvSpPr>
          <p:spPr>
            <a:xfrm rot="17074944">
              <a:off x="7749042" y="3882792"/>
              <a:ext cx="1272267" cy="18612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309036"/>
                </p:ext>
              </p:extLst>
            </p:nvPr>
          </p:nvGraphicFramePr>
          <p:xfrm>
            <a:off x="6003557" y="5008935"/>
            <a:ext cx="263525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626" name="Уравнение" r:id="rId13" imgW="139680" imgH="253800" progId="Equation.3">
                    <p:embed/>
                  </p:oleObj>
                </mc:Choice>
                <mc:Fallback>
                  <p:oleObj name="Уравнение" r:id="rId13" imgW="139680" imgH="253800" progId="Equation.3">
                    <p:embed/>
                    <p:pic>
                      <p:nvPicPr>
                        <p:cNvPr id="17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3557" y="5008935"/>
                          <a:ext cx="263525" cy="481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Стрелка вправо 17"/>
            <p:cNvSpPr/>
            <p:nvPr/>
          </p:nvSpPr>
          <p:spPr>
            <a:xfrm rot="12489229">
              <a:off x="5896807" y="5023578"/>
              <a:ext cx="1272267" cy="18612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 flipV="1">
              <a:off x="6553200" y="3336783"/>
              <a:ext cx="21306" cy="228958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6574506" y="3970185"/>
              <a:ext cx="1770061" cy="115212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Дуга 7"/>
            <p:cNvSpPr/>
            <p:nvPr/>
          </p:nvSpPr>
          <p:spPr>
            <a:xfrm>
              <a:off x="6012160" y="4546248"/>
              <a:ext cx="1125561" cy="1080120"/>
            </a:xfrm>
            <a:prstGeom prst="arc">
              <a:avLst>
                <a:gd name="adj1" fmla="val 16200000"/>
                <a:gd name="adj2" fmla="val 1979925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0806303"/>
                </p:ext>
              </p:extLst>
            </p:nvPr>
          </p:nvGraphicFramePr>
          <p:xfrm>
            <a:off x="6730435" y="4152685"/>
            <a:ext cx="547712" cy="517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627" name="Уравнение" r:id="rId15" imgW="241200" imgH="228600" progId="Equation.3">
                    <p:embed/>
                  </p:oleObj>
                </mc:Choice>
                <mc:Fallback>
                  <p:oleObj name="Уравнение" r:id="rId15" imgW="241200" imgH="228600" progId="Equation.3">
                    <p:embed/>
                    <p:pic>
                      <p:nvPicPr>
                        <p:cNvPr id="22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0435" y="4152685"/>
                          <a:ext cx="547712" cy="51740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676574" y="3347700"/>
              <a:ext cx="6495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Z||B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Dipole-dipole coupling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Spectral manifestation of DDI: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- In single crystals, DDI gives rise to splitting of the NMR lines. The splitting is given by </a:t>
            </a:r>
            <a:r>
              <a:rPr lang="en-US" sz="2000" i="1" dirty="0" err="1" smtClean="0">
                <a:latin typeface="Times New Roman" pitchFamily="18" charset="0"/>
              </a:rPr>
              <a:t>d</a:t>
            </a:r>
            <a:r>
              <a:rPr lang="en-US" sz="2000" i="1" baseline="-25000" dirty="0" err="1" smtClean="0">
                <a:latin typeface="Times New Roman" pitchFamily="18" charset="0"/>
              </a:rPr>
              <a:t>ik</a:t>
            </a:r>
            <a:r>
              <a:rPr lang="en-US" sz="2000" dirty="0" smtClean="0">
                <a:latin typeface="Times New Roman" pitchFamily="18" charset="0"/>
              </a:rPr>
              <a:t> at a specific </a:t>
            </a:r>
            <a:r>
              <a:rPr lang="el-GR" sz="2000" dirty="0" smtClean="0">
                <a:latin typeface="Times New Roman" pitchFamily="18" charset="0"/>
              </a:rPr>
              <a:t>Θ</a:t>
            </a:r>
            <a:r>
              <a:rPr lang="en-US" sz="2000" i="1" baseline="-25000" dirty="0" err="1" smtClean="0">
                <a:latin typeface="Times New Roman" pitchFamily="18" charset="0"/>
              </a:rPr>
              <a:t>ik</a:t>
            </a:r>
            <a:r>
              <a:rPr lang="en-US" sz="2000" dirty="0" smtClean="0">
                <a:latin typeface="Times New Roman" pitchFamily="18" charset="0"/>
              </a:rPr>
              <a:t> angle.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- In a powder, the splitting is different for different </a:t>
            </a:r>
            <a:r>
              <a:rPr lang="el-GR" sz="2000" dirty="0">
                <a:latin typeface="Times New Roman" pitchFamily="18" charset="0"/>
              </a:rPr>
              <a:t>Θ</a:t>
            </a:r>
            <a:r>
              <a:rPr lang="en-US" sz="2000" i="1" baseline="-25000" dirty="0" err="1">
                <a:latin typeface="Times New Roman" pitchFamily="18" charset="0"/>
              </a:rPr>
              <a:t>ik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angles (ranging from 0 to </a:t>
            </a:r>
            <a:r>
              <a:rPr lang="el-GR" sz="2000" dirty="0" smtClean="0">
                <a:latin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</a:rPr>
              <a:t>). To calculate the spectrum we need to calculate the splitting for each orientation and weight it with sin</a:t>
            </a:r>
            <a:r>
              <a:rPr lang="el-GR" sz="2000" dirty="0" smtClean="0">
                <a:latin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In some systems, e.g., liquid crystals, partial averaging of DDI takes place. Instead of DDI we deal with RDC (Residual Dipolar Coupling)</a:t>
            </a:r>
          </a:p>
          <a:p>
            <a:pPr eaLnBrk="1" hangingPunct="1">
              <a:buNone/>
            </a:pPr>
            <a:endParaRPr lang="en-US" sz="2000" dirty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47230"/>
            <a:ext cx="4824536" cy="25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33439"/>
              </p:ext>
            </p:extLst>
          </p:nvPr>
        </p:nvGraphicFramePr>
        <p:xfrm>
          <a:off x="2975554" y="6110880"/>
          <a:ext cx="27749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28" name="Уравнение" r:id="rId4" imgW="1663560" imgH="393480" progId="Equation.3">
                  <p:embed/>
                </p:oleObj>
              </mc:Choice>
              <mc:Fallback>
                <p:oleObj name="Уравнение" r:id="rId4" imgW="1663560" imgH="393480" progId="Equation.3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554" y="6110880"/>
                        <a:ext cx="277495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65461"/>
              </p:ext>
            </p:extLst>
          </p:nvPr>
        </p:nvGraphicFramePr>
        <p:xfrm>
          <a:off x="5598260" y="2920231"/>
          <a:ext cx="28606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29" name="Уравнение" r:id="rId6" imgW="1485720" imgH="228600" progId="Equation.3">
                  <p:embed/>
                </p:oleObj>
              </mc:Choice>
              <mc:Fallback>
                <p:oleObj name="Уравнение" r:id="rId6" imgW="1485720" imgH="228600" progId="Equation.3">
                  <p:embed/>
                  <p:pic>
                    <p:nvPicPr>
                      <p:cNvPr id="289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260" y="2920231"/>
                        <a:ext cx="28606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18"/>
              </p:ext>
            </p:extLst>
          </p:nvPr>
        </p:nvGraphicFramePr>
        <p:xfrm>
          <a:off x="6584950" y="3428678"/>
          <a:ext cx="1108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30" name="Уравнение" r:id="rId8" imgW="622080" imgH="203040" progId="Equation.3">
                  <p:embed/>
                </p:oleObj>
              </mc:Choice>
              <mc:Fallback>
                <p:oleObj name="Уравнение" r:id="rId8" imgW="622080" imgH="203040" progId="Equation.3">
                  <p:embed/>
                  <p:pic>
                    <p:nvPicPr>
                      <p:cNvPr id="289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428678"/>
                        <a:ext cx="11080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2121" y="4221088"/>
            <a:ext cx="266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 pattern is termed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doublet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Scalar coupling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507288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Indirect coupling, which goes through bonding electrons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Physical origin: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nuclear </a:t>
            </a:r>
            <a:r>
              <a:rPr lang="en-US" sz="2000" dirty="0">
                <a:latin typeface="Times New Roman" pitchFamily="18" charset="0"/>
              </a:rPr>
              <a:t>spins interact with </a:t>
            </a:r>
            <a:r>
              <a:rPr lang="en-US" sz="2000" dirty="0" smtClean="0">
                <a:latin typeface="Times New Roman" pitchFamily="18" charset="0"/>
              </a:rPr>
              <a:t>the electrons (hyperfine coupling)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electrons </a:t>
            </a:r>
            <a:r>
              <a:rPr lang="en-US" sz="2000" dirty="0">
                <a:latin typeface="Times New Roman" pitchFamily="18" charset="0"/>
              </a:rPr>
              <a:t>become partly ‘unpaired’ </a:t>
            </a:r>
            <a:r>
              <a:rPr lang="en-US" sz="2000" dirty="0" smtClean="0">
                <a:latin typeface="Times New Roman" pitchFamily="18" charset="0"/>
              </a:rPr>
              <a:t>and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start </a:t>
            </a:r>
            <a:r>
              <a:rPr lang="en-US" sz="2000" dirty="0">
                <a:latin typeface="Times New Roman" pitchFamily="18" charset="0"/>
              </a:rPr>
              <a:t>interacting with </a:t>
            </a:r>
            <a:r>
              <a:rPr lang="en-US" sz="2000" dirty="0" smtClean="0">
                <a:latin typeface="Times New Roman" pitchFamily="18" charset="0"/>
              </a:rPr>
              <a:t>the other nucleus </a:t>
            </a:r>
            <a:r>
              <a:rPr lang="en-US" sz="2000" dirty="0">
                <a:latin typeface="Times New Roman" pitchFamily="18" charset="0"/>
              </a:rPr>
              <a:t>by creating </a:t>
            </a:r>
            <a:r>
              <a:rPr lang="en-US" sz="2000" dirty="0" smtClean="0">
                <a:latin typeface="Times New Roman" pitchFamily="18" charset="0"/>
              </a:rPr>
              <a:t>a small magnetic field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As a result, a nuclear spin-spin coupling emerges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Typically, J-coupling is much smaller than DDI: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latin typeface="Times New Roman" pitchFamily="18" charset="0"/>
              </a:rPr>
              <a:t>For protons the largest coupling is usually the </a:t>
            </a:r>
            <a:r>
              <a:rPr lang="en-US" sz="2000" dirty="0" err="1">
                <a:latin typeface="Times New Roman" pitchFamily="18" charset="0"/>
              </a:rPr>
              <a:t>geminal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coupling </a:t>
            </a:r>
            <a:r>
              <a:rPr lang="en-US" sz="2000" baseline="30000" dirty="0" smtClean="0">
                <a:latin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</a:rPr>
              <a:t>J </a:t>
            </a:r>
            <a:r>
              <a:rPr lang="en-US" sz="2000" dirty="0">
                <a:latin typeface="Times New Roman" pitchFamily="18" charset="0"/>
              </a:rPr>
              <a:t>(15-20 Hz, negative), vicinal </a:t>
            </a:r>
            <a:r>
              <a:rPr lang="en-US" sz="2000" dirty="0" smtClean="0">
                <a:latin typeface="Times New Roman" pitchFamily="18" charset="0"/>
              </a:rPr>
              <a:t>coupling </a:t>
            </a:r>
            <a:r>
              <a:rPr lang="en-US" sz="2000" baseline="30000" dirty="0" smtClean="0">
                <a:latin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</a:rPr>
              <a:t>J </a:t>
            </a:r>
            <a:r>
              <a:rPr lang="en-US" sz="2000" dirty="0">
                <a:latin typeface="Times New Roman" pitchFamily="18" charset="0"/>
              </a:rPr>
              <a:t>is smaller (7 Hz, positive).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For neighboring atoms in the molecule  J-couplings are bigger: about 135 Hz for </a:t>
            </a:r>
            <a:r>
              <a:rPr lang="en-US" sz="2000" baseline="30000" dirty="0" smtClean="0">
                <a:latin typeface="Times New Roman" pitchFamily="18" charset="0"/>
              </a:rPr>
              <a:t>13</a:t>
            </a:r>
            <a:r>
              <a:rPr lang="en-US" sz="2000" dirty="0" smtClean="0">
                <a:latin typeface="Times New Roman" pitchFamily="18" charset="0"/>
              </a:rPr>
              <a:t>C-H, about 50 Hz for </a:t>
            </a:r>
            <a:r>
              <a:rPr lang="en-US" sz="2000" baseline="30000" dirty="0" smtClean="0">
                <a:latin typeface="Times New Roman" pitchFamily="18" charset="0"/>
              </a:rPr>
              <a:t>13</a:t>
            </a:r>
            <a:r>
              <a:rPr lang="en-US" sz="2000" dirty="0" smtClean="0">
                <a:latin typeface="Times New Roman" pitchFamily="18" charset="0"/>
              </a:rPr>
              <a:t>C-</a:t>
            </a:r>
            <a:r>
              <a:rPr lang="en-US" sz="2000" baseline="30000" dirty="0" smtClean="0">
                <a:latin typeface="Times New Roman" pitchFamily="18" charset="0"/>
              </a:rPr>
              <a:t>13</a:t>
            </a:r>
            <a:r>
              <a:rPr lang="en-US" sz="2000" dirty="0" smtClean="0">
                <a:latin typeface="Times New Roman" pitchFamily="18" charset="0"/>
              </a:rPr>
              <a:t>C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J-couplings are not averaged out by motions. In liquid-state NMR they determine splitting of NMR </a:t>
            </a:r>
            <a:r>
              <a:rPr lang="en-US" sz="2000" dirty="0" err="1" smtClean="0">
                <a:latin typeface="Times New Roman" pitchFamily="18" charset="0"/>
              </a:rPr>
              <a:t>multiplets</a:t>
            </a: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95692"/>
              </p:ext>
            </p:extLst>
          </p:nvPr>
        </p:nvGraphicFramePr>
        <p:xfrm>
          <a:off x="8220075" y="825500"/>
          <a:ext cx="314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99" name="Уравнение" r:id="rId3" imgW="164880" imgH="253800" progId="Equation.3">
                  <p:embed/>
                </p:oleObj>
              </mc:Choice>
              <mc:Fallback>
                <p:oleObj name="Уравнение" r:id="rId3" imgW="164880" imgH="253800" progId="Equation.3">
                  <p:embed/>
                  <p:pic>
                    <p:nvPicPr>
                      <p:cNvPr id="1822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075" y="825500"/>
                        <a:ext cx="3143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 rot="17704762">
            <a:off x="7818188" y="1463133"/>
            <a:ext cx="1272267" cy="18612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715138"/>
              </p:ext>
            </p:extLst>
          </p:nvPr>
        </p:nvGraphicFramePr>
        <p:xfrm>
          <a:off x="7362825" y="865188"/>
          <a:ext cx="2635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00" name="Уравнение" r:id="rId5" imgW="139680" imgH="253800" progId="Equation.3">
                  <p:embed/>
                </p:oleObj>
              </mc:Choice>
              <mc:Fallback>
                <p:oleObj name="Уравнение" r:id="rId5" imgW="139680" imgH="253800" progId="Equation.3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865188"/>
                        <a:ext cx="2635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трелка вправо 17"/>
          <p:cNvSpPr/>
          <p:nvPr/>
        </p:nvSpPr>
        <p:spPr>
          <a:xfrm rot="12489229">
            <a:off x="6633664" y="1229732"/>
            <a:ext cx="1272267" cy="18612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33219"/>
              </p:ext>
            </p:extLst>
          </p:nvPr>
        </p:nvGraphicFramePr>
        <p:xfrm>
          <a:off x="5652120" y="2939603"/>
          <a:ext cx="17192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01" name="Уравнение" r:id="rId7" imgW="1028520" imgH="380880" progId="Equation.3">
                  <p:embed/>
                </p:oleObj>
              </mc:Choice>
              <mc:Fallback>
                <p:oleObj name="Уравнение" r:id="rId7" imgW="1028520" imgH="380880" progId="Equation.3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939603"/>
                        <a:ext cx="17192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6732240" y="3645024"/>
            <a:ext cx="1971151" cy="845666"/>
            <a:chOff x="2954" y="3268"/>
            <a:chExt cx="2557" cy="830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306" y="367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endParaRPr lang="ru-RU" dirty="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54" y="3268"/>
              <a:ext cx="2557" cy="830"/>
              <a:chOff x="1344" y="3302"/>
              <a:chExt cx="2557" cy="830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V="1">
                <a:off x="2460" y="3941"/>
                <a:ext cx="334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2119" y="384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  <a:endParaRPr lang="ru-RU" dirty="0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V="1">
                <a:off x="2925" y="3542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980" y="3982"/>
                <a:ext cx="27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 flipH="1" flipV="1">
                <a:off x="1847" y="3838"/>
                <a:ext cx="342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2932" y="3302"/>
                <a:ext cx="3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H1</a:t>
                </a:r>
                <a:endParaRPr lang="ru-RU" dirty="0"/>
              </a:p>
            </p:txBody>
          </p: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3174" y="3901"/>
                <a:ext cx="3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H2</a:t>
                </a:r>
                <a:endParaRPr lang="ru-RU" dirty="0"/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1344" y="3656"/>
                <a:ext cx="3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H3</a:t>
                </a:r>
                <a:endParaRPr lang="ru-RU" dirty="0"/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>
                <a:off x="3152" y="3612"/>
                <a:ext cx="136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 flipV="1">
                <a:off x="1881" y="3475"/>
                <a:ext cx="1135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3321" y="3572"/>
                <a:ext cx="5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geminal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 rot="20222956">
                <a:off x="1936" y="3378"/>
                <a:ext cx="5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vicinal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5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00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simplicity, here we discuss only liquid-state NMR. We also ignore any details of the spin dynamics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use selection rules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=±1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NMR transitions (single spin flips/flops)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we try to construct “stick-spectra”. Interactions, which matter, are chemical shifts and J-couplings.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Different nuclei give signals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frequencies because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 in experiment we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detect separately NMR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signals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protons, or carbons, 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nitrogens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(etc.);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Different nuclei of the same kind (e.g., protons) give NMR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signals not exactly at the same frequency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chemical shifts;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Lines corresponding to certain nuclei are split due to the presence of other spins ½.</a:t>
            </a:r>
          </a:p>
          <a:p>
            <a:pP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this strategy,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NMR spectra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How can we read NMR spectra?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Spins will be considered weakly coupled: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for each pair of non-equivalents spins difference in Zeeman interactions,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ω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–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ω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is much larger than the corresponding coupling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Quantum mechanics (perturbation theory) tells us that we can leave only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 (secular terms);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Equivalent spins do not interact with each other (in fact, they do, but these couplings cannot be detected).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call equivalent spins: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shifts;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couplings to all other nuclei.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Simplifications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NMR spectrum of two weakly coupled spins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26690" y="1756767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626690" y="3052167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626690" y="341253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626690" y="4709517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1202953" y="1756767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1202953" y="3414117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771153" y="1756767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987053" y="3053755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1687140" y="1324967"/>
            <a:ext cx="631825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err="1"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707778" y="2621955"/>
            <a:ext cx="6508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err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707778" y="3485555"/>
            <a:ext cx="6508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1707778" y="4780955"/>
            <a:ext cx="66992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2695203" y="1485305"/>
            <a:ext cx="109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2715840" y="2758480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/2–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715840" y="3190280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715840" y="4485680"/>
            <a:ext cx="119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/2–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>
            <a:off x="483815" y="2909292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7"/>
          <p:cNvGrpSpPr>
            <a:grpSpLocks/>
          </p:cNvGrpSpPr>
          <p:nvPr/>
        </p:nvGrpSpPr>
        <p:grpSpPr bwMode="auto">
          <a:xfrm>
            <a:off x="467866" y="5312668"/>
            <a:ext cx="2628900" cy="647700"/>
            <a:chOff x="3198" y="3158"/>
            <a:chExt cx="1656" cy="408"/>
          </a:xfrm>
        </p:grpSpPr>
        <p:grpSp>
          <p:nvGrpSpPr>
            <p:cNvPr id="62" name="Group 35"/>
            <p:cNvGrpSpPr>
              <a:grpSpLocks/>
            </p:cNvGrpSpPr>
            <p:nvPr/>
          </p:nvGrpSpPr>
          <p:grpSpPr bwMode="auto">
            <a:xfrm>
              <a:off x="3198" y="3158"/>
              <a:ext cx="1360" cy="408"/>
              <a:chOff x="3198" y="3158"/>
              <a:chExt cx="1360" cy="408"/>
            </a:xfrm>
          </p:grpSpPr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>
                <a:off x="3198" y="3566"/>
                <a:ext cx="13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 flipV="1">
                <a:off x="3515" y="3158"/>
                <a:ext cx="0" cy="4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V="1">
                <a:off x="4241" y="3158"/>
                <a:ext cx="0" cy="4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Text Box 36"/>
            <p:cNvSpPr txBox="1">
              <a:spLocks noChangeArrowheads="1"/>
            </p:cNvSpPr>
            <p:nvPr/>
          </p:nvSpPr>
          <p:spPr bwMode="auto">
            <a:xfrm>
              <a:off x="4410" y="3216"/>
              <a:ext cx="444" cy="2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NMR</a:t>
              </a:r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86940" y="44571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107578" y="350143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2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107578" y="270926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3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107578" y="155674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4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252" y="868650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2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5327774" y="1756767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5327774" y="3052167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>
            <a:off x="5327774" y="341253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>
            <a:off x="5327774" y="4709517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14"/>
          <p:cNvSpPr>
            <a:spLocks noChangeShapeType="1"/>
          </p:cNvSpPr>
          <p:nvPr/>
        </p:nvSpPr>
        <p:spPr bwMode="auto">
          <a:xfrm>
            <a:off x="5904037" y="1756767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5904037" y="3414117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>
            <a:off x="5472237" y="1756767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>
            <a:off x="5688137" y="3053755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6388224" y="1324967"/>
            <a:ext cx="631825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err="1"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6408862" y="2621955"/>
            <a:ext cx="6508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err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6408862" y="3485555"/>
            <a:ext cx="6508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b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21"/>
          <p:cNvSpPr txBox="1">
            <a:spLocks noChangeArrowheads="1"/>
          </p:cNvSpPr>
          <p:nvPr/>
        </p:nvSpPr>
        <p:spPr bwMode="auto">
          <a:xfrm>
            <a:off x="6408862" y="4780955"/>
            <a:ext cx="66992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B</a:t>
            </a:r>
            <a:endParaRPr lang="ru-RU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7396287" y="1485305"/>
            <a:ext cx="1515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7416924" y="2758480"/>
            <a:ext cx="148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/2–</a:t>
            </a:r>
            <a:r>
              <a:rPr lang="en-US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/2–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4"/>
          <p:cNvSpPr txBox="1">
            <a:spLocks noChangeArrowheads="1"/>
          </p:cNvSpPr>
          <p:nvPr/>
        </p:nvSpPr>
        <p:spPr bwMode="auto">
          <a:xfrm>
            <a:off x="7416924" y="3190280"/>
            <a:ext cx="161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/2–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7416924" y="4485680"/>
            <a:ext cx="161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i="1" dirty="0" err="1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/2–</a:t>
            </a:r>
            <a:r>
              <a:rPr lang="en-US" i="1" dirty="0" smtClean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AutoShape 26"/>
          <p:cNvSpPr>
            <a:spLocks/>
          </p:cNvSpPr>
          <p:nvPr/>
        </p:nvSpPr>
        <p:spPr bwMode="auto">
          <a:xfrm>
            <a:off x="5184899" y="2909292"/>
            <a:ext cx="142875" cy="647700"/>
          </a:xfrm>
          <a:prstGeom prst="leftBrace">
            <a:avLst>
              <a:gd name="adj1" fmla="val 3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38"/>
          <p:cNvSpPr txBox="1">
            <a:spLocks noChangeArrowheads="1"/>
          </p:cNvSpPr>
          <p:nvPr/>
        </p:nvSpPr>
        <p:spPr bwMode="auto">
          <a:xfrm>
            <a:off x="4788024" y="44571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90" name="Text Box 39"/>
          <p:cNvSpPr txBox="1">
            <a:spLocks noChangeArrowheads="1"/>
          </p:cNvSpPr>
          <p:nvPr/>
        </p:nvSpPr>
        <p:spPr bwMode="auto">
          <a:xfrm>
            <a:off x="4808662" y="350143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2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91" name="Text Box 40"/>
          <p:cNvSpPr txBox="1">
            <a:spLocks noChangeArrowheads="1"/>
          </p:cNvSpPr>
          <p:nvPr/>
        </p:nvSpPr>
        <p:spPr bwMode="auto">
          <a:xfrm>
            <a:off x="4808662" y="270926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3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92" name="Text Box 41"/>
          <p:cNvSpPr txBox="1">
            <a:spLocks noChangeArrowheads="1"/>
          </p:cNvSpPr>
          <p:nvPr/>
        </p:nvSpPr>
        <p:spPr bwMode="auto">
          <a:xfrm>
            <a:off x="4808662" y="155674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4</a:t>
            </a:r>
            <a:endParaRPr lang="ru-RU">
              <a:solidFill>
                <a:srgbClr val="0000FF"/>
              </a:solidFill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5421437" y="5312668"/>
            <a:ext cx="2628900" cy="647700"/>
            <a:chOff x="4210050" y="5600700"/>
            <a:chExt cx="2628900" cy="647700"/>
          </a:xfrm>
        </p:grpSpPr>
        <p:sp>
          <p:nvSpPr>
            <p:cNvPr id="94" name="Line 31"/>
            <p:cNvSpPr>
              <a:spLocks noChangeShapeType="1"/>
            </p:cNvSpPr>
            <p:nvPr/>
          </p:nvSpPr>
          <p:spPr bwMode="auto">
            <a:xfrm>
              <a:off x="4210050" y="6248400"/>
              <a:ext cx="215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2"/>
            <p:cNvSpPr>
              <a:spLocks noChangeShapeType="1"/>
            </p:cNvSpPr>
            <p:nvPr/>
          </p:nvSpPr>
          <p:spPr bwMode="auto">
            <a:xfrm flipV="1">
              <a:off x="4800600" y="5600700"/>
              <a:ext cx="0" cy="647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6134100" y="5692775"/>
              <a:ext cx="704850" cy="3667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NMR</a:t>
              </a:r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Line 32"/>
            <p:cNvSpPr>
              <a:spLocks noChangeShapeType="1"/>
            </p:cNvSpPr>
            <p:nvPr/>
          </p:nvSpPr>
          <p:spPr bwMode="auto">
            <a:xfrm flipV="1">
              <a:off x="4572000" y="5600700"/>
              <a:ext cx="0" cy="647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2"/>
            <p:cNvSpPr>
              <a:spLocks noChangeShapeType="1"/>
            </p:cNvSpPr>
            <p:nvPr/>
          </p:nvSpPr>
          <p:spPr bwMode="auto">
            <a:xfrm flipV="1">
              <a:off x="5965634" y="5600700"/>
              <a:ext cx="0" cy="647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2"/>
            <p:cNvSpPr>
              <a:spLocks noChangeShapeType="1"/>
            </p:cNvSpPr>
            <p:nvPr/>
          </p:nvSpPr>
          <p:spPr bwMode="auto">
            <a:xfrm flipV="1">
              <a:off x="5737034" y="5600700"/>
              <a:ext cx="0" cy="647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5339623" y="868650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b="1" u="sng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6095037"/>
            <a:ext cx="375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transitions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  <a:r>
              <a:rPr lang="el-G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=±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r>
              <a:rPr lang="en-US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 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overlap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488383" y="6093296"/>
            <a:ext cx="375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transitions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  <a:r>
              <a:rPr lang="el-G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=±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r>
              <a:rPr lang="en-US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 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overlap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spin ½ splits NMR line in two lines; their intensities are 2 times lower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Coupling to a group of equivalent spins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What to do for 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larget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number of spins?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81000" y="2183160"/>
            <a:ext cx="426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Равнобедренный треугольник 46"/>
          <p:cNvSpPr/>
          <p:nvPr/>
        </p:nvSpPr>
        <p:spPr>
          <a:xfrm>
            <a:off x="2286000" y="1268760"/>
            <a:ext cx="2286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81000" y="2995283"/>
            <a:ext cx="426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/>
          <p:cNvSpPr/>
          <p:nvPr/>
        </p:nvSpPr>
        <p:spPr>
          <a:xfrm>
            <a:off x="1752600" y="2385011"/>
            <a:ext cx="1524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2895600" y="2385011"/>
            <a:ext cx="1524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828800" y="2613611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52949" y="2276872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8024" y="1882567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other spins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 spin ½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 spins ½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continued…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81000" y="3995937"/>
            <a:ext cx="426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828800" y="3405699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52949" y="306896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2667000" y="3538737"/>
            <a:ext cx="152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3124200" y="3538737"/>
            <a:ext cx="152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1524000" y="3538737"/>
            <a:ext cx="152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1981200" y="3538737"/>
            <a:ext cx="152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828800" y="3181038"/>
            <a:ext cx="0" cy="81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960783" y="3181038"/>
            <a:ext cx="0" cy="81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743200" y="4187806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86048" y="4110129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J′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13792" y="5002088"/>
            <a:ext cx="3886200" cy="1408564"/>
            <a:chOff x="899592" y="4365104"/>
            <a:chExt cx="3886200" cy="2514600"/>
          </a:xfrm>
        </p:grpSpPr>
        <p:grpSp>
          <p:nvGrpSpPr>
            <p:cNvPr id="65" name="Group 71"/>
            <p:cNvGrpSpPr>
              <a:grpSpLocks/>
            </p:cNvGrpSpPr>
            <p:nvPr/>
          </p:nvGrpSpPr>
          <p:grpSpPr bwMode="auto">
            <a:xfrm>
              <a:off x="899592" y="4365104"/>
              <a:ext cx="3886200" cy="2133600"/>
              <a:chOff x="3198" y="3294"/>
              <a:chExt cx="1360" cy="816"/>
            </a:xfrm>
          </p:grpSpPr>
          <p:sp>
            <p:nvSpPr>
              <p:cNvPr id="66" name="Line 35"/>
              <p:cNvSpPr>
                <a:spLocks noChangeShapeType="1"/>
              </p:cNvSpPr>
              <p:nvPr/>
            </p:nvSpPr>
            <p:spPr bwMode="auto">
              <a:xfrm>
                <a:off x="3198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>
                <a:off x="4286" y="358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39"/>
              <p:cNvSpPr>
                <a:spLocks noChangeShapeType="1"/>
              </p:cNvSpPr>
              <p:nvPr/>
            </p:nvSpPr>
            <p:spPr bwMode="auto">
              <a:xfrm>
                <a:off x="4286" y="382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9" name="Group 42"/>
              <p:cNvGrpSpPr>
                <a:grpSpLocks/>
              </p:cNvGrpSpPr>
              <p:nvPr/>
            </p:nvGrpSpPr>
            <p:grpSpPr bwMode="auto">
              <a:xfrm>
                <a:off x="3470" y="3566"/>
                <a:ext cx="363" cy="272"/>
                <a:chOff x="3470" y="3566"/>
                <a:chExt cx="363" cy="272"/>
              </a:xfrm>
            </p:grpSpPr>
            <p:sp>
              <p:nvSpPr>
                <p:cNvPr id="98" name="Line 36"/>
                <p:cNvSpPr>
                  <a:spLocks noChangeShapeType="1"/>
                </p:cNvSpPr>
                <p:nvPr/>
              </p:nvSpPr>
              <p:spPr bwMode="auto">
                <a:xfrm>
                  <a:off x="3561" y="3566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37"/>
                <p:cNvSpPr>
                  <a:spLocks noChangeShapeType="1"/>
                </p:cNvSpPr>
                <p:nvPr/>
              </p:nvSpPr>
              <p:spPr bwMode="auto">
                <a:xfrm>
                  <a:off x="3561" y="383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470" y="3566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41"/>
                <p:cNvSpPr>
                  <a:spLocks noChangeShapeType="1"/>
                </p:cNvSpPr>
                <p:nvPr/>
              </p:nvSpPr>
              <p:spPr bwMode="auto">
                <a:xfrm>
                  <a:off x="3470" y="3702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43"/>
              <p:cNvGrpSpPr>
                <a:grpSpLocks/>
              </p:cNvGrpSpPr>
              <p:nvPr/>
            </p:nvGrpSpPr>
            <p:grpSpPr bwMode="auto">
              <a:xfrm>
                <a:off x="3832" y="3430"/>
                <a:ext cx="363" cy="272"/>
                <a:chOff x="3470" y="3566"/>
                <a:chExt cx="363" cy="272"/>
              </a:xfrm>
            </p:grpSpPr>
            <p:sp>
              <p:nvSpPr>
                <p:cNvPr id="94" name="Line 44"/>
                <p:cNvSpPr>
                  <a:spLocks noChangeShapeType="1"/>
                </p:cNvSpPr>
                <p:nvPr/>
              </p:nvSpPr>
              <p:spPr bwMode="auto">
                <a:xfrm>
                  <a:off x="3561" y="3566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45"/>
                <p:cNvSpPr>
                  <a:spLocks noChangeShapeType="1"/>
                </p:cNvSpPr>
                <p:nvPr/>
              </p:nvSpPr>
              <p:spPr bwMode="auto">
                <a:xfrm>
                  <a:off x="3561" y="383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470" y="3566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47"/>
                <p:cNvSpPr>
                  <a:spLocks noChangeShapeType="1"/>
                </p:cNvSpPr>
                <p:nvPr/>
              </p:nvSpPr>
              <p:spPr bwMode="auto">
                <a:xfrm>
                  <a:off x="3470" y="3702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48"/>
              <p:cNvGrpSpPr>
                <a:grpSpLocks/>
              </p:cNvGrpSpPr>
              <p:nvPr/>
            </p:nvGrpSpPr>
            <p:grpSpPr bwMode="auto">
              <a:xfrm>
                <a:off x="3832" y="3702"/>
                <a:ext cx="363" cy="272"/>
                <a:chOff x="3470" y="3566"/>
                <a:chExt cx="363" cy="272"/>
              </a:xfrm>
            </p:grpSpPr>
            <p:sp>
              <p:nvSpPr>
                <p:cNvPr id="90" name="Line 49"/>
                <p:cNvSpPr>
                  <a:spLocks noChangeShapeType="1"/>
                </p:cNvSpPr>
                <p:nvPr/>
              </p:nvSpPr>
              <p:spPr bwMode="auto">
                <a:xfrm>
                  <a:off x="3561" y="3566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50"/>
                <p:cNvSpPr>
                  <a:spLocks noChangeShapeType="1"/>
                </p:cNvSpPr>
                <p:nvPr/>
              </p:nvSpPr>
              <p:spPr bwMode="auto">
                <a:xfrm>
                  <a:off x="3561" y="383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70" y="3566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52"/>
                <p:cNvSpPr>
                  <a:spLocks noChangeShapeType="1"/>
                </p:cNvSpPr>
                <p:nvPr/>
              </p:nvSpPr>
              <p:spPr bwMode="auto">
                <a:xfrm>
                  <a:off x="3470" y="3702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53"/>
              <p:cNvGrpSpPr>
                <a:grpSpLocks/>
              </p:cNvGrpSpPr>
              <p:nvPr/>
            </p:nvGrpSpPr>
            <p:grpSpPr bwMode="auto">
              <a:xfrm>
                <a:off x="4195" y="3294"/>
                <a:ext cx="363" cy="272"/>
                <a:chOff x="3470" y="3566"/>
                <a:chExt cx="363" cy="272"/>
              </a:xfrm>
            </p:grpSpPr>
            <p:sp>
              <p:nvSpPr>
                <p:cNvPr id="86" name="Line 54"/>
                <p:cNvSpPr>
                  <a:spLocks noChangeShapeType="1"/>
                </p:cNvSpPr>
                <p:nvPr/>
              </p:nvSpPr>
              <p:spPr bwMode="auto">
                <a:xfrm>
                  <a:off x="3561" y="3566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55"/>
                <p:cNvSpPr>
                  <a:spLocks noChangeShapeType="1"/>
                </p:cNvSpPr>
                <p:nvPr/>
              </p:nvSpPr>
              <p:spPr bwMode="auto">
                <a:xfrm>
                  <a:off x="3561" y="383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3470" y="3566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57"/>
                <p:cNvSpPr>
                  <a:spLocks noChangeShapeType="1"/>
                </p:cNvSpPr>
                <p:nvPr/>
              </p:nvSpPr>
              <p:spPr bwMode="auto">
                <a:xfrm>
                  <a:off x="3470" y="3702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58"/>
              <p:cNvGrpSpPr>
                <a:grpSpLocks/>
              </p:cNvGrpSpPr>
              <p:nvPr/>
            </p:nvGrpSpPr>
            <p:grpSpPr bwMode="auto">
              <a:xfrm>
                <a:off x="4195" y="3566"/>
                <a:ext cx="363" cy="272"/>
                <a:chOff x="3470" y="3566"/>
                <a:chExt cx="363" cy="272"/>
              </a:xfrm>
            </p:grpSpPr>
            <p:sp>
              <p:nvSpPr>
                <p:cNvPr id="82" name="Line 59"/>
                <p:cNvSpPr>
                  <a:spLocks noChangeShapeType="1"/>
                </p:cNvSpPr>
                <p:nvPr/>
              </p:nvSpPr>
              <p:spPr bwMode="auto">
                <a:xfrm>
                  <a:off x="3561" y="3566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60"/>
                <p:cNvSpPr>
                  <a:spLocks noChangeShapeType="1"/>
                </p:cNvSpPr>
                <p:nvPr/>
              </p:nvSpPr>
              <p:spPr bwMode="auto">
                <a:xfrm>
                  <a:off x="3561" y="383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470" y="3566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62"/>
                <p:cNvSpPr>
                  <a:spLocks noChangeShapeType="1"/>
                </p:cNvSpPr>
                <p:nvPr/>
              </p:nvSpPr>
              <p:spPr bwMode="auto">
                <a:xfrm>
                  <a:off x="3470" y="3702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3"/>
              <p:cNvGrpSpPr>
                <a:grpSpLocks/>
              </p:cNvGrpSpPr>
              <p:nvPr/>
            </p:nvGrpSpPr>
            <p:grpSpPr bwMode="auto">
              <a:xfrm>
                <a:off x="4195" y="3838"/>
                <a:ext cx="363" cy="272"/>
                <a:chOff x="3470" y="3566"/>
                <a:chExt cx="363" cy="272"/>
              </a:xfrm>
            </p:grpSpPr>
            <p:sp>
              <p:nvSpPr>
                <p:cNvPr id="78" name="Line 64"/>
                <p:cNvSpPr>
                  <a:spLocks noChangeShapeType="1"/>
                </p:cNvSpPr>
                <p:nvPr/>
              </p:nvSpPr>
              <p:spPr bwMode="auto">
                <a:xfrm>
                  <a:off x="3561" y="3566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65"/>
                <p:cNvSpPr>
                  <a:spLocks noChangeShapeType="1"/>
                </p:cNvSpPr>
                <p:nvPr/>
              </p:nvSpPr>
              <p:spPr bwMode="auto">
                <a:xfrm>
                  <a:off x="3561" y="383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470" y="3566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67"/>
                <p:cNvSpPr>
                  <a:spLocks noChangeShapeType="1"/>
                </p:cNvSpPr>
                <p:nvPr/>
              </p:nvSpPr>
              <p:spPr bwMode="auto">
                <a:xfrm>
                  <a:off x="3470" y="3702"/>
                  <a:ext cx="9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Line 68"/>
              <p:cNvSpPr>
                <a:spLocks noChangeShapeType="1"/>
              </p:cNvSpPr>
              <p:nvPr/>
            </p:nvSpPr>
            <p:spPr bwMode="auto">
              <a:xfrm>
                <a:off x="4286" y="3556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69"/>
              <p:cNvSpPr>
                <a:spLocks noChangeShapeType="1"/>
              </p:cNvSpPr>
              <p:nvPr/>
            </p:nvSpPr>
            <p:spPr bwMode="auto">
              <a:xfrm>
                <a:off x="3923" y="3692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0"/>
              <p:cNvSpPr>
                <a:spLocks noChangeShapeType="1"/>
              </p:cNvSpPr>
              <p:nvPr/>
            </p:nvSpPr>
            <p:spPr bwMode="auto">
              <a:xfrm>
                <a:off x="4286" y="3856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2" name="Прямая со стрелкой 101"/>
            <p:cNvCxnSpPr/>
            <p:nvPr/>
          </p:nvCxnSpPr>
          <p:spPr>
            <a:xfrm flipV="1">
              <a:off x="1204392" y="5508104"/>
              <a:ext cx="0" cy="1371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flipV="1">
              <a:off x="2194992" y="5812904"/>
              <a:ext cx="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 flipV="1">
              <a:off x="4328592" y="6498705"/>
              <a:ext cx="0" cy="3809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 flipV="1">
              <a:off x="3261792" y="6193904"/>
              <a:ext cx="0" cy="685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432376" y="6335696"/>
            <a:ext cx="3849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N=0              1               2               3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5670376" y="5101097"/>
            <a:ext cx="2286000" cy="1446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1    1</a:t>
            </a:r>
            <a:endParaRPr lang="en-US" sz="1600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1 </a:t>
            </a:r>
            <a:r>
              <a:rPr lang="en-US" sz="1600" dirty="0" smtClean="0">
                <a:solidFill>
                  <a:srgbClr val="0000FF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2 </a:t>
            </a:r>
            <a:r>
              <a:rPr lang="en-US" sz="1600" dirty="0" smtClean="0">
                <a:solidFill>
                  <a:srgbClr val="0000FF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1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1  </a:t>
            </a:r>
            <a:r>
              <a:rPr lang="en-US" sz="1600" dirty="0" smtClean="0">
                <a:solidFill>
                  <a:srgbClr val="0000FF"/>
                </a:solidFill>
              </a:rPr>
              <a:t>   3     </a:t>
            </a:r>
            <a:r>
              <a:rPr lang="en-US" sz="1600" dirty="0">
                <a:solidFill>
                  <a:srgbClr val="0000FF"/>
                </a:solidFill>
              </a:rPr>
              <a:t>3 </a:t>
            </a:r>
            <a:r>
              <a:rPr lang="en-US" sz="1600" dirty="0" smtClean="0">
                <a:solidFill>
                  <a:srgbClr val="0000FF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1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1712" y="4551409"/>
            <a:ext cx="2160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line intensities in the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multiplet</a:t>
            </a:r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Pascal’s triangle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Outline, part 1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Zeeman interaction</a:t>
            </a:r>
          </a:p>
          <a:p>
            <a:pPr eaLnBrk="1" hangingPunct="1"/>
            <a:endParaRPr lang="en-US" sz="2400" dirty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Chemical shift, chemical shift anisotropy;</a:t>
            </a:r>
          </a:p>
          <a:p>
            <a:pPr eaLnBrk="1" hangingPunct="1"/>
            <a:endParaRPr lang="ru-RU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Spin-spin interactions: dipolar coupling and scalar coupling;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Quadrupolar</a:t>
            </a:r>
            <a:r>
              <a:rPr lang="en-US" sz="2400" dirty="0" smtClean="0">
                <a:latin typeface="Times New Roman" pitchFamily="18" charset="0"/>
              </a:rPr>
              <a:t> interaction.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Examples: CH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OH and CH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CH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OH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187400" y="1700684"/>
            <a:ext cx="4537075" cy="576262"/>
            <a:chOff x="793" y="3838"/>
            <a:chExt cx="2858" cy="363"/>
          </a:xfrm>
        </p:grpSpPr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793" y="4201"/>
              <a:ext cx="285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1020" y="4110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2879" y="3838"/>
              <a:ext cx="0" cy="363"/>
              <a:chOff x="1156" y="3838"/>
              <a:chExt cx="0" cy="363"/>
            </a:xfrm>
          </p:grpSpPr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 flipV="1">
                <a:off x="1156" y="4110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" name="Group 20"/>
              <p:cNvGrpSpPr>
                <a:grpSpLocks/>
              </p:cNvGrpSpPr>
              <p:nvPr/>
            </p:nvGrpSpPr>
            <p:grpSpPr bwMode="auto">
              <a:xfrm>
                <a:off x="1156" y="3838"/>
                <a:ext cx="0" cy="272"/>
                <a:chOff x="1156" y="3838"/>
                <a:chExt cx="0" cy="272"/>
              </a:xfrm>
            </p:grpSpPr>
            <p:sp>
              <p:nvSpPr>
                <p:cNvPr id="3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156" y="4019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56" y="3929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156" y="3838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1111" y="3929"/>
              <a:ext cx="0" cy="272"/>
              <a:chOff x="1156" y="3838"/>
              <a:chExt cx="0" cy="272"/>
            </a:xfrm>
          </p:grpSpPr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V="1">
                <a:off x="1156" y="4019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 flipV="1">
                <a:off x="1156" y="3929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 flipV="1">
                <a:off x="1156" y="3838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1202" y="3929"/>
              <a:ext cx="0" cy="272"/>
              <a:chOff x="1156" y="3838"/>
              <a:chExt cx="0" cy="272"/>
            </a:xfrm>
          </p:grpSpPr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V="1">
                <a:off x="1156" y="4019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 flipV="1">
                <a:off x="1156" y="3929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 flipV="1">
                <a:off x="1156" y="3838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2971" y="3838"/>
              <a:ext cx="0" cy="363"/>
              <a:chOff x="1156" y="3838"/>
              <a:chExt cx="0" cy="363"/>
            </a:xfrm>
          </p:grpSpPr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 flipV="1">
                <a:off x="1156" y="4110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156" y="3838"/>
                <a:ext cx="0" cy="272"/>
                <a:chOff x="1156" y="3838"/>
                <a:chExt cx="0" cy="272"/>
              </a:xfrm>
            </p:grpSpPr>
            <p:sp>
              <p:nvSpPr>
                <p:cNvPr id="2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156" y="4019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156" y="3929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156" y="3838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 flipV="1">
              <a:off x="1292" y="4110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1381075" y="1797521"/>
            <a:ext cx="311150" cy="3667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1817638" y="1794346"/>
            <a:ext cx="311150" cy="3667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ru-RU"/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1531888" y="1518121"/>
            <a:ext cx="311150" cy="3667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ru-RU"/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1693813" y="1518121"/>
            <a:ext cx="311150" cy="3667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ru-RU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6572200" y="1556792"/>
            <a:ext cx="1614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NMR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spectrum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methanol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4067125" y="1484784"/>
            <a:ext cx="438150" cy="3667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12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4565600" y="1484784"/>
            <a:ext cx="438150" cy="3667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12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253007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all lines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proportional to the number of spins in the group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 is the same for both spins (same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operative)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intensities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by Pascal’s triangle rules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365176" y="4437112"/>
            <a:ext cx="5180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306689" y="4437112"/>
            <a:ext cx="5822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668889" y="4437112"/>
            <a:ext cx="5822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 flipV="1">
            <a:off x="5937176" y="3676650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 flipV="1">
            <a:off x="5937176" y="3011488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 flipV="1">
            <a:off x="6089576" y="3676650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flipV="1">
            <a:off x="5784776" y="3671888"/>
            <a:ext cx="0" cy="668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1608064" y="4122738"/>
            <a:ext cx="0" cy="220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V="1">
            <a:off x="1608064" y="3903663"/>
            <a:ext cx="0" cy="220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 flipV="1">
            <a:off x="1642989" y="4122738"/>
            <a:ext cx="0" cy="220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V="1">
            <a:off x="1576314" y="4122738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3451151" y="4124325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3603551" y="4124325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V="1">
            <a:off x="3755951" y="4124325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3908351" y="4124325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V="1">
            <a:off x="3603551" y="390366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3755951" y="390366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3603551" y="368141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 flipV="1">
            <a:off x="3755951" y="368141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flipV="1">
            <a:off x="3486076" y="412115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3638476" y="412115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 flipV="1">
            <a:off x="3790876" y="412115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V="1">
            <a:off x="3943276" y="412115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flipV="1">
            <a:off x="3638476" y="38989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3790876" y="38989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 flipV="1">
            <a:off x="3638476" y="36782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 flipV="1">
            <a:off x="3790876" y="36782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>
            <a:off x="755576" y="4343400"/>
            <a:ext cx="640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6566647" y="3502749"/>
            <a:ext cx="1614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NMR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spectrum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ethanol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1507253" y="2340088"/>
            <a:ext cx="5180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4283968" y="2276872"/>
            <a:ext cx="5822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Q.C. is an 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interaction, which is nonetheless included in the nuclear spin Hamiltonian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Origin of Q.C.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nucleus has electric charges, which interact with external E-fields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charge can be distributed non-uniformly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charge distribution can be decomposed into multipole components (charge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dipole moment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quadrupolar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moment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etc.); the same is true for the field: the potential is given by the potential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the nucleus, its gradient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gradient of the gradient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energy of interaction is the sum of the following components: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E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energy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potential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E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energy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potential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E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energy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potential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continued...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Important: nuclei have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=0! Shape of the nucleus, i.e. charge distribution, is related to the value of its spin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=0,½.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Spin comes into play!</a:t>
            </a:r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Quadrupolar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coupling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Q.C. is of importance for nuclei with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&gt;½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comes from interaction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the electric field gradient at the nucleus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E-field gradient is a tensor,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-tensor: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any other tensor, it has a PAS, in this frame, simply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interaction of the E-field gradient with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be expressed via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buFont typeface="Arial" pitchFamily="34" charset="0"/>
              <a:buChar char="•"/>
            </a:pPr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much smaller than the Zeeman terms, we can use perturbation theory. First-order Q.C. is</a:t>
            </a:r>
          </a:p>
          <a:p>
            <a:pPr>
              <a:buFont typeface="Arial" pitchFamily="34" charset="0"/>
              <a:buChar char="•"/>
            </a:pPr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Second-order Q.C. is about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Quadrupolar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coupling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02261"/>
              </p:ext>
            </p:extLst>
          </p:nvPr>
        </p:nvGraphicFramePr>
        <p:xfrm>
          <a:off x="4932040" y="1585414"/>
          <a:ext cx="11668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1" name="Уравнение" r:id="rId4" imgW="698400" imgH="469800" progId="Equation.3">
                  <p:embed/>
                </p:oleObj>
              </mc:Choice>
              <mc:Fallback>
                <p:oleObj name="Уравнение" r:id="rId4" imgW="698400" imgH="469800" progId="Equation.3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85414"/>
                        <a:ext cx="116681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52442"/>
              </p:ext>
            </p:extLst>
          </p:nvPr>
        </p:nvGraphicFramePr>
        <p:xfrm>
          <a:off x="6732240" y="2132856"/>
          <a:ext cx="2135187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2" name="Уравнение" r:id="rId6" imgW="1257120" imgH="711000" progId="Equation.3">
                  <p:embed/>
                </p:oleObj>
              </mc:Choice>
              <mc:Fallback>
                <p:oleObj name="Уравнение" r:id="rId6" imgW="1257120" imgH="711000" progId="Equation.3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132856"/>
                        <a:ext cx="2135187" cy="1204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94019"/>
              </p:ext>
            </p:extLst>
          </p:nvPr>
        </p:nvGraphicFramePr>
        <p:xfrm>
          <a:off x="3396456" y="3861048"/>
          <a:ext cx="23510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3" name="Уравнение" r:id="rId8" imgW="1384200" imgH="419040" progId="Equation.3">
                  <p:embed/>
                </p:oleObj>
              </mc:Choice>
              <mc:Fallback>
                <p:oleObj name="Уравнение" r:id="rId8" imgW="1384200" imgH="41904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456" y="3861048"/>
                        <a:ext cx="2351087" cy="70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150798"/>
              </p:ext>
            </p:extLst>
          </p:nvPr>
        </p:nvGraphicFramePr>
        <p:xfrm>
          <a:off x="3203848" y="4941168"/>
          <a:ext cx="48958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4" name="Уравнение" r:id="rId10" imgW="2882880" imgH="419040" progId="Equation.3">
                  <p:embed/>
                </p:oleObj>
              </mc:Choice>
              <mc:Fallback>
                <p:oleObj name="Уравнение" r:id="rId10" imgW="2882880" imgH="41904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941168"/>
                        <a:ext cx="4895850" cy="70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58415"/>
              </p:ext>
            </p:extLst>
          </p:nvPr>
        </p:nvGraphicFramePr>
        <p:xfrm>
          <a:off x="3982666" y="5926409"/>
          <a:ext cx="179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5" name="Уравнение" r:id="rId12" imgW="1054080" imgH="291960" progId="Equation.3">
                  <p:embed/>
                </p:oleObj>
              </mc:Choice>
              <mc:Fallback>
                <p:oleObj name="Уравнение" r:id="rId12" imgW="1054080" imgH="29196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666" y="5926409"/>
                        <a:ext cx="1790700" cy="49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2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the expression</a:t>
            </a:r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can see that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Q.C. vanishes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=½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Orientation dependence is given by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which is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-component of the V-tensor.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result is different for a single crystal and for a powder sample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result is also different for half-integer and for integer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we include the second-order terms into consideration the result becomes even more complex.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cases, when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very large, we have to consider this contribution as well.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Quadrupolar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coupling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13689"/>
              </p:ext>
            </p:extLst>
          </p:nvPr>
        </p:nvGraphicFramePr>
        <p:xfrm>
          <a:off x="3131840" y="1115616"/>
          <a:ext cx="48958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8" name="Уравнение" r:id="rId4" imgW="2882880" imgH="419040" progId="Equation.3">
                  <p:embed/>
                </p:oleObj>
              </mc:Choice>
              <mc:Fallback>
                <p:oleObj name="Уравнение" r:id="rId4" imgW="2882880" imgH="41904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115616"/>
                        <a:ext cx="4895850" cy="70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5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6120680" cy="28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60440"/>
            <a:ext cx="435767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76256" y="2204864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crystal: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two lines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4228053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component is broadened, since the splitting is different for different orientations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axially-symmetric V-tensor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pattern is obtained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pattern is more complex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Quadrupolar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coupling, integer spin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3717032"/>
            <a:ext cx="9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59208" y="3748970"/>
            <a:ext cx="17572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Powder spectra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1556792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crystal: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two lines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" y="6023029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powder, the central line remain narrow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lines get broadened, like in the previous example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208" y="3748970"/>
            <a:ext cx="17572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Powder spectra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4704"/>
            <a:ext cx="660575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012160" y="3717032"/>
            <a:ext cx="100811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Quadrupolar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coupling, half-integer spin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Summary, part 1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Key NMR interactions are introduced;</a:t>
            </a:r>
          </a:p>
          <a:p>
            <a:pPr eaLnBrk="1" hangingPunct="1"/>
            <a:endParaRPr lang="en-US" sz="2400" dirty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We may also need to mention spin-rotation interaction, which is usually (not always) not that important for NMR;</a:t>
            </a:r>
          </a:p>
          <a:p>
            <a:pPr eaLnBrk="1" hangingPunct="1"/>
            <a:endParaRPr lang="ru-RU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Spectral manifestations of the interactions are discussed.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Outline, part 2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Notion of spin;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Spin ensembles: density matrix;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Density matrix description of NMR experiments;</a:t>
            </a:r>
          </a:p>
          <a:p>
            <a:pPr eaLnBrk="1" hangingPunct="1"/>
            <a:endParaRPr lang="en-US" sz="2400" dirty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Some examples.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Spin: some history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Zeeman effect</a:t>
            </a:r>
            <a:r>
              <a:rPr lang="en-US" sz="2000" dirty="0" smtClean="0">
                <a:latin typeface="Times New Roman" pitchFamily="18" charset="0"/>
              </a:rPr>
              <a:t>: lines split in the presence of magnetic field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Normal Zeeman effect (theory by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Lorentz</a:t>
            </a:r>
            <a:r>
              <a:rPr lang="en-US" sz="2000" dirty="0" smtClean="0">
                <a:latin typeface="Times New Roman" pitchFamily="18" charset="0"/>
              </a:rPr>
              <a:t>): splitting into three components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Atom is a harmonic oscillator, its frequency is 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Problem: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anomalous Zeeman effect </a:t>
            </a:r>
            <a:r>
              <a:rPr lang="en-US" sz="2000" dirty="0" smtClean="0">
                <a:latin typeface="Times New Roman" pitchFamily="18" charset="0"/>
              </a:rPr>
              <a:t>also exists (met even more often)!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A colleague who met me [Pauli] strolling rather aimlessly in the beautiful streets of Copenhagen said to me in a friendly manner, “You look very unhappy”; whereupon I answered fiercely, “</a:t>
            </a:r>
            <a:r>
              <a:rPr lang="en-US" sz="2000" b="1" dirty="0" smtClean="0">
                <a:latin typeface="Times New Roman" pitchFamily="18" charset="0"/>
              </a:rPr>
              <a:t>How can one look happy when he is thinking about the anomalous Zeeman effect?</a:t>
            </a:r>
            <a:r>
              <a:rPr lang="en-US" sz="2000" dirty="0" smtClean="0">
                <a:latin typeface="Times New Roman" pitchFamily="18" charset="0"/>
              </a:rPr>
              <a:t>”</a:t>
            </a:r>
          </a:p>
        </p:txBody>
      </p:sp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5929635" y="3376042"/>
          <a:ext cx="28908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9" name="Формула" r:id="rId3" imgW="1511280" imgH="431640" progId="Equation.3">
                  <p:embed/>
                </p:oleObj>
              </mc:Choice>
              <mc:Fallback>
                <p:oleObj name="Формула" r:id="rId3" imgW="1511280" imgH="431640" progId="Equation.3">
                  <p:embed/>
                  <p:pic>
                    <p:nvPicPr>
                      <p:cNvPr id="264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635" y="3376042"/>
                        <a:ext cx="2890837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15992" y="1916832"/>
            <a:ext cx="1369636" cy="1108277"/>
            <a:chOff x="715992" y="2276872"/>
            <a:chExt cx="1369636" cy="1108277"/>
          </a:xfrm>
        </p:grpSpPr>
        <p:sp>
          <p:nvSpPr>
            <p:cNvPr id="7" name="Полилиния 6"/>
            <p:cNvSpPr/>
            <p:nvPr/>
          </p:nvSpPr>
          <p:spPr>
            <a:xfrm>
              <a:off x="715992" y="2276872"/>
              <a:ext cx="687656" cy="1108277"/>
            </a:xfrm>
            <a:custGeom>
              <a:avLst/>
              <a:gdLst>
                <a:gd name="connsiteX0" fmla="*/ 0 w 690114"/>
                <a:gd name="connsiteY0" fmla="*/ 1177506 h 1184695"/>
                <a:gd name="connsiteX1" fmla="*/ 439948 w 690114"/>
                <a:gd name="connsiteY1" fmla="*/ 1013604 h 1184695"/>
                <a:gd name="connsiteX2" fmla="*/ 638355 w 690114"/>
                <a:gd name="connsiteY2" fmla="*/ 150962 h 1184695"/>
                <a:gd name="connsiteX3" fmla="*/ 690114 w 690114"/>
                <a:gd name="connsiteY3" fmla="*/ 107830 h 1184695"/>
                <a:gd name="connsiteX0" fmla="*/ 0 w 687656"/>
                <a:gd name="connsiteY0" fmla="*/ 1183341 h 1190530"/>
                <a:gd name="connsiteX1" fmla="*/ 439948 w 687656"/>
                <a:gd name="connsiteY1" fmla="*/ 1019439 h 1190530"/>
                <a:gd name="connsiteX2" fmla="*/ 638355 w 687656"/>
                <a:gd name="connsiteY2" fmla="*/ 156797 h 1190530"/>
                <a:gd name="connsiteX3" fmla="*/ 687656 w 687656"/>
                <a:gd name="connsiteY3" fmla="*/ 78658 h 1190530"/>
                <a:gd name="connsiteX0" fmla="*/ 0 w 687656"/>
                <a:gd name="connsiteY0" fmla="*/ 1158598 h 1162192"/>
                <a:gd name="connsiteX1" fmla="*/ 439948 w 687656"/>
                <a:gd name="connsiteY1" fmla="*/ 994696 h 1162192"/>
                <a:gd name="connsiteX2" fmla="*/ 615648 w 687656"/>
                <a:gd name="connsiteY2" fmla="*/ 269939 h 1162192"/>
                <a:gd name="connsiteX3" fmla="*/ 687656 w 687656"/>
                <a:gd name="connsiteY3" fmla="*/ 53915 h 1162192"/>
                <a:gd name="connsiteX0" fmla="*/ 0 w 687656"/>
                <a:gd name="connsiteY0" fmla="*/ 1158598 h 1162192"/>
                <a:gd name="connsiteX1" fmla="*/ 439948 w 687656"/>
                <a:gd name="connsiteY1" fmla="*/ 994696 h 1162192"/>
                <a:gd name="connsiteX2" fmla="*/ 615648 w 687656"/>
                <a:gd name="connsiteY2" fmla="*/ 269939 h 1162192"/>
                <a:gd name="connsiteX3" fmla="*/ 687656 w 687656"/>
                <a:gd name="connsiteY3" fmla="*/ 53915 h 1162192"/>
                <a:gd name="connsiteX0" fmla="*/ 0 w 687656"/>
                <a:gd name="connsiteY0" fmla="*/ 1158598 h 1162192"/>
                <a:gd name="connsiteX1" fmla="*/ 439948 w 687656"/>
                <a:gd name="connsiteY1" fmla="*/ 994696 h 1162192"/>
                <a:gd name="connsiteX2" fmla="*/ 615648 w 687656"/>
                <a:gd name="connsiteY2" fmla="*/ 269939 h 1162192"/>
                <a:gd name="connsiteX3" fmla="*/ 687656 w 687656"/>
                <a:gd name="connsiteY3" fmla="*/ 53915 h 1162192"/>
                <a:gd name="connsiteX0" fmla="*/ 0 w 687656"/>
                <a:gd name="connsiteY0" fmla="*/ 1104683 h 1108277"/>
                <a:gd name="connsiteX1" fmla="*/ 439948 w 687656"/>
                <a:gd name="connsiteY1" fmla="*/ 940781 h 1108277"/>
                <a:gd name="connsiteX2" fmla="*/ 615648 w 687656"/>
                <a:gd name="connsiteY2" fmla="*/ 216024 h 1108277"/>
                <a:gd name="connsiteX3" fmla="*/ 687656 w 687656"/>
                <a:gd name="connsiteY3" fmla="*/ 0 h 110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56" h="1108277">
                  <a:moveTo>
                    <a:pt x="0" y="1104683"/>
                  </a:moveTo>
                  <a:cubicBezTo>
                    <a:pt x="166778" y="1108277"/>
                    <a:pt x="337340" y="1088891"/>
                    <a:pt x="439948" y="940781"/>
                  </a:cubicBezTo>
                  <a:cubicBezTo>
                    <a:pt x="542556" y="792671"/>
                    <a:pt x="584731" y="377509"/>
                    <a:pt x="615648" y="216024"/>
                  </a:cubicBezTo>
                  <a:cubicBezTo>
                    <a:pt x="643935" y="53497"/>
                    <a:pt x="660100" y="4996"/>
                    <a:pt x="68765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олилиния 8"/>
            <p:cNvSpPr/>
            <p:nvPr/>
          </p:nvSpPr>
          <p:spPr>
            <a:xfrm flipH="1">
              <a:off x="1397972" y="2276872"/>
              <a:ext cx="687656" cy="1108277"/>
            </a:xfrm>
            <a:custGeom>
              <a:avLst/>
              <a:gdLst>
                <a:gd name="connsiteX0" fmla="*/ 0 w 690114"/>
                <a:gd name="connsiteY0" fmla="*/ 1177506 h 1184695"/>
                <a:gd name="connsiteX1" fmla="*/ 439948 w 690114"/>
                <a:gd name="connsiteY1" fmla="*/ 1013604 h 1184695"/>
                <a:gd name="connsiteX2" fmla="*/ 638355 w 690114"/>
                <a:gd name="connsiteY2" fmla="*/ 150962 h 1184695"/>
                <a:gd name="connsiteX3" fmla="*/ 690114 w 690114"/>
                <a:gd name="connsiteY3" fmla="*/ 107830 h 1184695"/>
                <a:gd name="connsiteX0" fmla="*/ 0 w 687656"/>
                <a:gd name="connsiteY0" fmla="*/ 1183341 h 1190530"/>
                <a:gd name="connsiteX1" fmla="*/ 439948 w 687656"/>
                <a:gd name="connsiteY1" fmla="*/ 1019439 h 1190530"/>
                <a:gd name="connsiteX2" fmla="*/ 638355 w 687656"/>
                <a:gd name="connsiteY2" fmla="*/ 156797 h 1190530"/>
                <a:gd name="connsiteX3" fmla="*/ 687656 w 687656"/>
                <a:gd name="connsiteY3" fmla="*/ 78658 h 1190530"/>
                <a:gd name="connsiteX0" fmla="*/ 0 w 687656"/>
                <a:gd name="connsiteY0" fmla="*/ 1158598 h 1162192"/>
                <a:gd name="connsiteX1" fmla="*/ 439948 w 687656"/>
                <a:gd name="connsiteY1" fmla="*/ 994696 h 1162192"/>
                <a:gd name="connsiteX2" fmla="*/ 615648 w 687656"/>
                <a:gd name="connsiteY2" fmla="*/ 269939 h 1162192"/>
                <a:gd name="connsiteX3" fmla="*/ 687656 w 687656"/>
                <a:gd name="connsiteY3" fmla="*/ 53915 h 1162192"/>
                <a:gd name="connsiteX0" fmla="*/ 0 w 687656"/>
                <a:gd name="connsiteY0" fmla="*/ 1158598 h 1162192"/>
                <a:gd name="connsiteX1" fmla="*/ 439948 w 687656"/>
                <a:gd name="connsiteY1" fmla="*/ 994696 h 1162192"/>
                <a:gd name="connsiteX2" fmla="*/ 615648 w 687656"/>
                <a:gd name="connsiteY2" fmla="*/ 269939 h 1162192"/>
                <a:gd name="connsiteX3" fmla="*/ 687656 w 687656"/>
                <a:gd name="connsiteY3" fmla="*/ 53915 h 1162192"/>
                <a:gd name="connsiteX0" fmla="*/ 0 w 687656"/>
                <a:gd name="connsiteY0" fmla="*/ 1158598 h 1162192"/>
                <a:gd name="connsiteX1" fmla="*/ 439948 w 687656"/>
                <a:gd name="connsiteY1" fmla="*/ 994696 h 1162192"/>
                <a:gd name="connsiteX2" fmla="*/ 615648 w 687656"/>
                <a:gd name="connsiteY2" fmla="*/ 269939 h 1162192"/>
                <a:gd name="connsiteX3" fmla="*/ 687656 w 687656"/>
                <a:gd name="connsiteY3" fmla="*/ 53915 h 1162192"/>
                <a:gd name="connsiteX0" fmla="*/ 0 w 687656"/>
                <a:gd name="connsiteY0" fmla="*/ 1104683 h 1108277"/>
                <a:gd name="connsiteX1" fmla="*/ 439948 w 687656"/>
                <a:gd name="connsiteY1" fmla="*/ 940781 h 1108277"/>
                <a:gd name="connsiteX2" fmla="*/ 615648 w 687656"/>
                <a:gd name="connsiteY2" fmla="*/ 216024 h 1108277"/>
                <a:gd name="connsiteX3" fmla="*/ 687656 w 687656"/>
                <a:gd name="connsiteY3" fmla="*/ 0 h 110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656" h="1108277">
                  <a:moveTo>
                    <a:pt x="0" y="1104683"/>
                  </a:moveTo>
                  <a:cubicBezTo>
                    <a:pt x="166778" y="1108277"/>
                    <a:pt x="337340" y="1088891"/>
                    <a:pt x="439948" y="940781"/>
                  </a:cubicBezTo>
                  <a:cubicBezTo>
                    <a:pt x="542556" y="792671"/>
                    <a:pt x="584731" y="377509"/>
                    <a:pt x="615648" y="216024"/>
                  </a:cubicBezTo>
                  <a:cubicBezTo>
                    <a:pt x="643935" y="53497"/>
                    <a:pt x="660100" y="4996"/>
                    <a:pt x="68765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Штриховая стрелка вправо 27"/>
          <p:cNvSpPr/>
          <p:nvPr/>
        </p:nvSpPr>
        <p:spPr>
          <a:xfrm>
            <a:off x="2411760" y="2564904"/>
            <a:ext cx="1080120" cy="432048"/>
          </a:xfrm>
          <a:prstGeom prst="stripedRightArrow">
            <a:avLst>
              <a:gd name="adj1" fmla="val 57276"/>
              <a:gd name="adj2" fmla="val 92329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Группа 35"/>
          <p:cNvGrpSpPr/>
          <p:nvPr/>
        </p:nvGrpSpPr>
        <p:grpSpPr>
          <a:xfrm>
            <a:off x="3995936" y="2204864"/>
            <a:ext cx="1872208" cy="1037729"/>
            <a:chOff x="3707904" y="2564904"/>
            <a:chExt cx="1872208" cy="103772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707904" y="2564904"/>
              <a:ext cx="936104" cy="748237"/>
              <a:chOff x="715992" y="2276872"/>
              <a:chExt cx="1369636" cy="1108277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71599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 flipH="1">
                <a:off x="139797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4644008" y="2564904"/>
              <a:ext cx="936104" cy="748237"/>
              <a:chOff x="715992" y="2276872"/>
              <a:chExt cx="1369636" cy="1108277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71599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flipH="1">
                <a:off x="139797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995936" y="3140968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7294" y="3140968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–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732240" y="2204864"/>
            <a:ext cx="2160240" cy="1037729"/>
            <a:chOff x="6876256" y="2564904"/>
            <a:chExt cx="2160240" cy="103772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7524328" y="2564904"/>
              <a:ext cx="936104" cy="748237"/>
              <a:chOff x="715992" y="2276872"/>
              <a:chExt cx="1369636" cy="1108277"/>
            </a:xfrm>
          </p:grpSpPr>
          <p:sp>
            <p:nvSpPr>
              <p:cNvPr id="20" name="Полилиния 19"/>
              <p:cNvSpPr/>
              <p:nvPr/>
            </p:nvSpPr>
            <p:spPr>
              <a:xfrm>
                <a:off x="71599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flipH="1">
                <a:off x="139797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6876256" y="2924944"/>
              <a:ext cx="648072" cy="388197"/>
              <a:chOff x="715992" y="2276872"/>
              <a:chExt cx="1369636" cy="1108277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1599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flipH="1">
                <a:off x="139797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8388424" y="2924944"/>
              <a:ext cx="648072" cy="388197"/>
              <a:chOff x="715992" y="2276872"/>
              <a:chExt cx="1369636" cy="1108277"/>
            </a:xfrm>
          </p:grpSpPr>
          <p:sp>
            <p:nvSpPr>
              <p:cNvPr id="26" name="Полилиния 25"/>
              <p:cNvSpPr/>
              <p:nvPr/>
            </p:nvSpPr>
            <p:spPr>
              <a:xfrm>
                <a:off x="71599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flipH="1">
                <a:off x="1397972" y="2276872"/>
                <a:ext cx="687656" cy="1108277"/>
              </a:xfrm>
              <a:custGeom>
                <a:avLst/>
                <a:gdLst>
                  <a:gd name="connsiteX0" fmla="*/ 0 w 690114"/>
                  <a:gd name="connsiteY0" fmla="*/ 1177506 h 1184695"/>
                  <a:gd name="connsiteX1" fmla="*/ 439948 w 690114"/>
                  <a:gd name="connsiteY1" fmla="*/ 1013604 h 1184695"/>
                  <a:gd name="connsiteX2" fmla="*/ 638355 w 690114"/>
                  <a:gd name="connsiteY2" fmla="*/ 150962 h 1184695"/>
                  <a:gd name="connsiteX3" fmla="*/ 690114 w 690114"/>
                  <a:gd name="connsiteY3" fmla="*/ 107830 h 1184695"/>
                  <a:gd name="connsiteX0" fmla="*/ 0 w 687656"/>
                  <a:gd name="connsiteY0" fmla="*/ 1183341 h 1190530"/>
                  <a:gd name="connsiteX1" fmla="*/ 439948 w 687656"/>
                  <a:gd name="connsiteY1" fmla="*/ 1019439 h 1190530"/>
                  <a:gd name="connsiteX2" fmla="*/ 638355 w 687656"/>
                  <a:gd name="connsiteY2" fmla="*/ 156797 h 1190530"/>
                  <a:gd name="connsiteX3" fmla="*/ 687656 w 687656"/>
                  <a:gd name="connsiteY3" fmla="*/ 78658 h 1190530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58598 h 1162192"/>
                  <a:gd name="connsiteX1" fmla="*/ 439948 w 687656"/>
                  <a:gd name="connsiteY1" fmla="*/ 994696 h 1162192"/>
                  <a:gd name="connsiteX2" fmla="*/ 615648 w 687656"/>
                  <a:gd name="connsiteY2" fmla="*/ 269939 h 1162192"/>
                  <a:gd name="connsiteX3" fmla="*/ 687656 w 687656"/>
                  <a:gd name="connsiteY3" fmla="*/ 53915 h 1162192"/>
                  <a:gd name="connsiteX0" fmla="*/ 0 w 687656"/>
                  <a:gd name="connsiteY0" fmla="*/ 1104683 h 1108277"/>
                  <a:gd name="connsiteX1" fmla="*/ 439948 w 687656"/>
                  <a:gd name="connsiteY1" fmla="*/ 940781 h 1108277"/>
                  <a:gd name="connsiteX2" fmla="*/ 615648 w 687656"/>
                  <a:gd name="connsiteY2" fmla="*/ 216024 h 1108277"/>
                  <a:gd name="connsiteX3" fmla="*/ 687656 w 687656"/>
                  <a:gd name="connsiteY3" fmla="*/ 0 h 110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656" h="1108277">
                    <a:moveTo>
                      <a:pt x="0" y="1104683"/>
                    </a:moveTo>
                    <a:cubicBezTo>
                      <a:pt x="166778" y="1108277"/>
                      <a:pt x="337340" y="1088891"/>
                      <a:pt x="439948" y="940781"/>
                    </a:cubicBezTo>
                    <a:cubicBezTo>
                      <a:pt x="542556" y="792671"/>
                      <a:pt x="584731" y="377509"/>
                      <a:pt x="615648" y="216024"/>
                    </a:cubicBezTo>
                    <a:cubicBezTo>
                      <a:pt x="643935" y="53497"/>
                      <a:pt x="660100" y="4996"/>
                      <a:pt x="687656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020272" y="3140968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41102" y="3140968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12360" y="3140968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en-US" sz="24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51720" y="2105561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presence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206084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79095" y="177281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┴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Spin: some history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Pauli also tried to solve the problem concerning the number of electrons in each electron shell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For a given 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 we have </a:t>
            </a:r>
            <a:r>
              <a:rPr lang="en-US" sz="2000" i="1" dirty="0" smtClean="0">
                <a:latin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</a:rPr>
              <a:t> from 0 to (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 – 1), </a:t>
            </a:r>
            <a:r>
              <a:rPr lang="en-US" sz="2000" i="1" dirty="0" err="1" smtClean="0">
                <a:latin typeface="Times New Roman" pitchFamily="18" charset="0"/>
              </a:rPr>
              <a:t>l</a:t>
            </a:r>
            <a:r>
              <a:rPr lang="en-US" sz="2000" i="1" baseline="-25000" dirty="0" err="1" smtClean="0">
                <a:latin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</a:rPr>
              <a:t> from –</a:t>
            </a:r>
            <a:r>
              <a:rPr lang="en-US" sz="800" dirty="0" smtClean="0">
                <a:latin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</a:rPr>
              <a:t> to </a:t>
            </a:r>
            <a:r>
              <a:rPr lang="en-US" sz="2000" i="1" dirty="0" smtClean="0">
                <a:latin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</a:rPr>
              <a:t>               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baseline="30000" dirty="0" smtClean="0">
                <a:latin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</a:rPr>
              <a:t> states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reality there are 2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baseline="30000" dirty="0" smtClean="0">
                <a:latin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</a:rPr>
              <a:t> electrons in each shell. Why 2 electrons for 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=1, 8 electrons for 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=2, 18 electrons for </a:t>
            </a:r>
            <a:r>
              <a:rPr lang="en-US" sz="2000" i="1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=3?</a:t>
            </a:r>
          </a:p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Pauli’s answer</a:t>
            </a:r>
            <a:r>
              <a:rPr lang="en-US" sz="2000" dirty="0" smtClean="0">
                <a:latin typeface="Times New Roman" pitchFamily="18" charset="0"/>
              </a:rPr>
              <a:t>: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(1) there is one more quantum number, which 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can take only two possible values (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</a:rPr>
              <a:t>Zweideutigkeit</a:t>
            </a:r>
            <a:r>
              <a:rPr lang="en-US" sz="2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(2) there cannot be two electrons in the same state, i.e., with 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all q. numbers being the same –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exclusion principle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Problem</a:t>
            </a:r>
            <a:r>
              <a:rPr lang="en-US" sz="2000" dirty="0" smtClean="0">
                <a:latin typeface="Times New Roman" pitchFamily="18" charset="0"/>
              </a:rPr>
              <a:t>: nice answer, which leads to even harder questions: Why is it so? What is the last quantum number? To what degree of freedom does it correspond?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679282" y="1744241"/>
            <a:ext cx="720080" cy="216024"/>
          </a:xfrm>
          <a:prstGeom prst="rightArrow">
            <a:avLst>
              <a:gd name="adj1" fmla="val 50000"/>
              <a:gd name="adj2" fmla="val 93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5396" name="Picture 4" descr="https://upload.wikimedia.org/wikipedia/commons/thumb/4/43/Pauli.jpg/220px-Pau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492896"/>
            <a:ext cx="1426267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4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 Hamiltonian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quantum mechanics, we need to solve the Schrödinger equation for </a:t>
            </a:r>
            <a:r>
              <a:rPr lang="el-GR" sz="2000" dirty="0" smtClean="0">
                <a:latin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</a:rPr>
              <a:t> or the </a:t>
            </a:r>
            <a:r>
              <a:rPr lang="en-US" sz="2000" dirty="0" err="1" smtClean="0">
                <a:latin typeface="Times New Roman" pitchFamily="18" charset="0"/>
              </a:rPr>
              <a:t>Liouville</a:t>
            </a:r>
            <a:r>
              <a:rPr lang="en-US" sz="2000" dirty="0" smtClean="0">
                <a:latin typeface="Times New Roman" pitchFamily="18" charset="0"/>
              </a:rPr>
              <a:t>-von Neumann equation for </a:t>
            </a:r>
            <a:r>
              <a:rPr lang="el-GR" sz="2000" dirty="0" smtClean="0">
                <a:latin typeface="Times New Roman" pitchFamily="18" charset="0"/>
              </a:rPr>
              <a:t>ρ</a:t>
            </a:r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Generally, we need to write down and solve the following equation: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Here </a:t>
            </a:r>
            <a:r>
              <a:rPr lang="el-GR" sz="2000" dirty="0" smtClean="0">
                <a:latin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</a:rPr>
              <a:t> is the w.f. of the entire system of electrons and nuclei. This equation is virtually impossible to solve.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Solution is provided by the spin Hamiltonian hypothesis: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We limit </a:t>
            </a:r>
            <a:r>
              <a:rPr lang="en-US" sz="2000" dirty="0">
                <a:latin typeface="Times New Roman" pitchFamily="18" charset="0"/>
              </a:rPr>
              <a:t>ourselves</a:t>
            </a:r>
            <a:r>
              <a:rPr lang="en-US" sz="2000" dirty="0" smtClean="0">
                <a:latin typeface="Times New Roman" pitchFamily="18" charset="0"/>
              </a:rPr>
              <a:t> to only nuclear spin degrees of freedom, which are decoupled from other degrees of freedom.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Key question: how can we write down the spin Hamiltonian?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In most cases, one can introduce </a:t>
            </a:r>
            <a:r>
              <a:rPr lang="en-US" sz="2000" dirty="0" err="1" smtClean="0">
                <a:latin typeface="Times New Roman" pitchFamily="18" charset="0"/>
              </a:rPr>
              <a:t>s.H</a:t>
            </a:r>
            <a:r>
              <a:rPr lang="en-US" sz="2000" dirty="0" smtClean="0">
                <a:latin typeface="Times New Roman" pitchFamily="18" charset="0"/>
              </a:rPr>
              <a:t>. by separating timescales of electronic and nuclear motions and by keeping in mind that nuclear spin energies are small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98" name="Номер слайда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255084"/>
              </p:ext>
            </p:extLst>
          </p:nvPr>
        </p:nvGraphicFramePr>
        <p:xfrm>
          <a:off x="2347913" y="2054845"/>
          <a:ext cx="17176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8" name="Уравнение" r:id="rId4" imgW="1028520" imgH="393480" progId="Equation.3">
                  <p:embed/>
                </p:oleObj>
              </mc:Choice>
              <mc:Fallback>
                <p:oleObj name="Уравнение" r:id="rId4" imgW="1028520" imgH="393480" progId="Equation.3">
                  <p:embed/>
                  <p:pic>
                    <p:nvPicPr>
                      <p:cNvPr id="2150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054845"/>
                        <a:ext cx="17176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87296"/>
              </p:ext>
            </p:extLst>
          </p:nvPr>
        </p:nvGraphicFramePr>
        <p:xfrm>
          <a:off x="1935163" y="3855070"/>
          <a:ext cx="25447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9" name="Уравнение" r:id="rId6" imgW="1523880" imgH="393480" progId="Equation.3">
                  <p:embed/>
                </p:oleObj>
              </mc:Choice>
              <mc:Fallback>
                <p:oleObj name="Уравнение" r:id="rId6" imgW="1523880" imgH="393480" progId="Equation.3">
                  <p:embed/>
                  <p:pic>
                    <p:nvPicPr>
                      <p:cNvPr id="1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3855070"/>
                        <a:ext cx="2544762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Spin: some history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363272" cy="5688632"/>
          </a:xfrm>
        </p:spPr>
        <p:txBody>
          <a:bodyPr/>
          <a:lstStyle/>
          <a:p>
            <a:pPr eaLnBrk="1" hangingPunct="1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Uhlenbeck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and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Goudsmit</a:t>
            </a:r>
            <a:r>
              <a:rPr lang="en-US" sz="2000" dirty="0" smtClean="0">
                <a:latin typeface="Times New Roman" pitchFamily="18" charset="0"/>
              </a:rPr>
              <a:t>: particles have “spin”, corresponding to rotation of a particle spinning around its own axis 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Spin of the electron is ½: two states +½=“spin-up” and –½=“spin-down”</a:t>
            </a:r>
            <a:endParaRPr lang="en-US" sz="2000" baseline="30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This is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not fully consistent from what people knew before. However, this is appropriate because spin is a quantum notion (we do not know why!)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(S + L) can to explain the anomalous Zeeman effect (Pauli can be happy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</a:t>
            </a:r>
            <a:r>
              <a:rPr lang="en-US" sz="2000" dirty="0" smtClean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Stern-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Gerlach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experiment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7" name="Picture 2" descr="https://upload.wikimedia.org/wikipedia/commons/b/b0/SternGerla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533" y="3131443"/>
            <a:ext cx="3984506" cy="30963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3356992"/>
            <a:ext cx="3672408" cy="2862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beam of atoms is deflected by inhomogeneous field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Reason: intrinsic magnetic moment (spin) of particles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distribution of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-vector is not continuous!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Spin is quantized!!!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Spin of a particle is its intrinsic angular momentum (as if the particle rotates). Honestly, nobody knows where spin comes from.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Spin is a very fundamental concept, which also affects the symmetry of the w.f. of a system of identical particles. Example: Pauli principle.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Spin is 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quantum notion</a:t>
            </a:r>
            <a:r>
              <a:rPr lang="en-US" sz="2000" dirty="0" smtClean="0">
                <a:latin typeface="Times New Roman" pitchFamily="18" charset="0"/>
              </a:rPr>
              <a:t>: it vanishes if we tend  </a:t>
            </a:r>
            <a:r>
              <a:rPr lang="en-US" sz="2000" i="1" dirty="0" smtClean="0">
                <a:latin typeface="Times New Roman" pitchFamily="18" charset="0"/>
              </a:rPr>
              <a:t>ħ </a:t>
            </a:r>
            <a:r>
              <a:rPr lang="en-US" sz="2000" dirty="0" smtClean="0">
                <a:latin typeface="Times New Roman" pitchFamily="18" charset="0"/>
              </a:rPr>
              <a:t>→ 0!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Spin operators are introduced in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same way </a:t>
            </a:r>
            <a:r>
              <a:rPr lang="en-US" sz="2000" dirty="0" smtClean="0">
                <a:latin typeface="Times New Roman" pitchFamily="18" charset="0"/>
              </a:rPr>
              <a:t>as those for the angular momentum: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</a:rPr>
              <a:t>eigen</a:t>
            </a:r>
            <a:r>
              <a:rPr lang="en-US" sz="2000" dirty="0" smtClean="0">
                <a:latin typeface="Times New Roman" pitchFamily="18" charset="0"/>
              </a:rPr>
              <a:t>-states are             ;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baseline="30000" dirty="0" smtClean="0">
                <a:latin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+1), </a:t>
            </a:r>
            <a:r>
              <a:rPr lang="en-US" sz="2000" i="1" dirty="0" err="1" smtClean="0">
                <a:latin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</a:rPr>
              <a:t> varies from –</a:t>
            </a:r>
            <a:r>
              <a:rPr lang="en-US" sz="800" dirty="0" smtClean="0">
                <a:latin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 to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commutation rules are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An important difference from angular momentum: spin can be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half-integer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Spin operators are (2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+1)*(2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+1) matrices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For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=1/2 such matrices are related to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Pauli matrices</a:t>
            </a:r>
          </a:p>
        </p:txBody>
      </p:sp>
      <p:graphicFrame>
        <p:nvGraphicFramePr>
          <p:cNvPr id="262153" name="Object 9"/>
          <p:cNvGraphicFramePr>
            <a:graphicFrameLocks noChangeAspect="1"/>
          </p:cNvGraphicFramePr>
          <p:nvPr/>
        </p:nvGraphicFramePr>
        <p:xfrm>
          <a:off x="1835696" y="4509120"/>
          <a:ext cx="4748089" cy="46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6" name="Формула" r:id="rId3" imgW="2590560" imgH="253800" progId="Equation.3">
                  <p:embed/>
                </p:oleObj>
              </mc:Choice>
              <mc:Fallback>
                <p:oleObj name="Формула" r:id="rId3" imgW="2590560" imgH="253800" progId="Equation.3">
                  <p:embed/>
                  <p:pic>
                    <p:nvPicPr>
                      <p:cNvPr id="262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509120"/>
                        <a:ext cx="4748089" cy="46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2483768" y="3707847"/>
          <a:ext cx="801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7" name="Формула" r:id="rId5" imgW="419040" imgH="253800" progId="Equation.3">
                  <p:embed/>
                </p:oleObj>
              </mc:Choice>
              <mc:Fallback>
                <p:oleObj name="Формула" r:id="rId5" imgW="419040" imgH="253800" progId="Equation.3">
                  <p:embed/>
                  <p:pic>
                    <p:nvPicPr>
                      <p:cNvPr id="264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07847"/>
                        <a:ext cx="80168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 ½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Spin operator can be written as</a:t>
            </a:r>
          </a:p>
          <a:p>
            <a:pPr eaLnBrk="1" hangingPunct="1"/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Useful relations of the Pauli matrices: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Every 2*2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hermitian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matrix is a linear combination of the unity matrix and the Pauli matrices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Rotations (same results as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for an infinitely small rotation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for a rotation by an arbitrary angle (rotation by 2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changes the sign of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!)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38" name="Object 45"/>
          <p:cNvGraphicFramePr>
            <a:graphicFrameLocks noChangeAspect="1"/>
          </p:cNvGraphicFramePr>
          <p:nvPr/>
        </p:nvGraphicFramePr>
        <p:xfrm>
          <a:off x="827584" y="1344160"/>
          <a:ext cx="6408712" cy="8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9" name="Формула" r:id="rId3" imgW="3377880" imgH="457200" progId="Equation.3">
                  <p:embed/>
                </p:oleObj>
              </mc:Choice>
              <mc:Fallback>
                <p:oleObj name="Формула" r:id="rId3" imgW="3377880" imgH="457200" progId="Equation.3">
                  <p:embed/>
                  <p:pic>
                    <p:nvPicPr>
                      <p:cNvPr id="3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4160"/>
                        <a:ext cx="6408712" cy="859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890588" y="2555875"/>
          <a:ext cx="7019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0" name="Формула" r:id="rId5" imgW="3568680" imgH="507960" progId="Equation.3">
                  <p:embed/>
                </p:oleObj>
              </mc:Choice>
              <mc:Fallback>
                <p:oleObj name="Формула" r:id="rId5" imgW="3568680" imgH="507960" progId="Equation.3">
                  <p:embed/>
                  <p:pic>
                    <p:nvPicPr>
                      <p:cNvPr id="189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555875"/>
                        <a:ext cx="70199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4580532" y="4759300"/>
          <a:ext cx="28717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1" name="Формула" r:id="rId7" imgW="1460160" imgH="241200" progId="Equation.3">
                  <p:embed/>
                </p:oleObj>
              </mc:Choice>
              <mc:Fallback>
                <p:oleObj name="Формула" r:id="rId7" imgW="1460160" imgH="241200" progId="Equation.3">
                  <p:embed/>
                  <p:pic>
                    <p:nvPicPr>
                      <p:cNvPr id="189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532" y="4759300"/>
                        <a:ext cx="28717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1528911" y="5805264"/>
          <a:ext cx="6067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2" name="Формула" r:id="rId9" imgW="3085920" imgH="393480" progId="Equation.3">
                  <p:embed/>
                </p:oleObj>
              </mc:Choice>
              <mc:Fallback>
                <p:oleObj name="Формула" r:id="rId9" imgW="3085920" imgH="393480" progId="Equation.3">
                  <p:embed/>
                  <p:pic>
                    <p:nvPicPr>
                      <p:cNvPr id="189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11" y="5805264"/>
                        <a:ext cx="60674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7847637" y="8994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Basis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9450" name="Object 10"/>
          <p:cNvGraphicFramePr>
            <a:graphicFrameLocks noChangeAspect="1"/>
          </p:cNvGraphicFramePr>
          <p:nvPr/>
        </p:nvGraphicFramePr>
        <p:xfrm>
          <a:off x="7740352" y="1268760"/>
          <a:ext cx="8461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3" name="Формула" r:id="rId11" imgW="558720" imgH="583920" progId="Equation.3">
                  <p:embed/>
                </p:oleObj>
              </mc:Choice>
              <mc:Fallback>
                <p:oleObj name="Формула" r:id="rId11" imgW="558720" imgH="583920" progId="Equation.3">
                  <p:embed/>
                  <p:pic>
                    <p:nvPicPr>
                      <p:cNvPr id="189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1268760"/>
                        <a:ext cx="846138" cy="876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 ½: rotations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Generally, the rotation operator is</a:t>
            </a:r>
          </a:p>
          <a:p>
            <a:pPr eaLnBrk="1" hangingPunct="1"/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Explicitly, rotations about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X,Y,Z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Euler rotations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transition from any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reference frame to a new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frame can be achieved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by three elemental rotations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go from an old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new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zyz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-rotation by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rotation operator is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899592" y="1292498"/>
          <a:ext cx="60674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7" name="Формула" r:id="rId3" imgW="3085920" imgH="393480" progId="Equation.3">
                  <p:embed/>
                </p:oleObj>
              </mc:Choice>
              <mc:Fallback>
                <p:oleObj name="Формула" r:id="rId3" imgW="3085920" imgH="393480" progId="Equation.3">
                  <p:embed/>
                  <p:pic>
                    <p:nvPicPr>
                      <p:cNvPr id="189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292498"/>
                        <a:ext cx="60674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/>
        </p:nvGraphicFramePr>
        <p:xfrm>
          <a:off x="899592" y="2370315"/>
          <a:ext cx="6983710" cy="105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8" name="Формула" r:id="rId5" imgW="4991040" imgH="761760" progId="Equation.3">
                  <p:embed/>
                </p:oleObj>
              </mc:Choice>
              <mc:Fallback>
                <p:oleObj name="Формула" r:id="rId5" imgW="4991040" imgH="761760" progId="Equation.3">
                  <p:embed/>
                  <p:pic>
                    <p:nvPicPr>
                      <p:cNvPr id="267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70315"/>
                        <a:ext cx="6983710" cy="1058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7272" name="Picture 8" descr="http://en.citizendium.org/images/thumb/7/7c/Euler_angles.png/550px-Euler_angl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7746" y="3501008"/>
            <a:ext cx="5238750" cy="1590675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267274" name="Object 10"/>
          <p:cNvGraphicFramePr>
            <a:graphicFrameLocks noChangeAspect="1"/>
          </p:cNvGraphicFramePr>
          <p:nvPr/>
        </p:nvGraphicFramePr>
        <p:xfrm>
          <a:off x="2069504" y="6237312"/>
          <a:ext cx="42306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9" name="Формула" r:id="rId8" imgW="2197080" imgH="253800" progId="Equation.3">
                  <p:embed/>
                </p:oleObj>
              </mc:Choice>
              <mc:Fallback>
                <p:oleObj name="Формула" r:id="rId8" imgW="2197080" imgH="253800" progId="Equation.3">
                  <p:embed/>
                  <p:pic>
                    <p:nvPicPr>
                      <p:cNvPr id="267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504" y="6237312"/>
                        <a:ext cx="4230688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2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 evolution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We can write the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Schrödinger equation </a:t>
            </a:r>
            <a:r>
              <a:rPr lang="en-US" sz="2000" dirty="0" smtClean="0">
                <a:latin typeface="Times New Roman" pitchFamily="18" charset="0"/>
              </a:rPr>
              <a:t>for the spin w.f.</a:t>
            </a:r>
          </a:p>
          <a:p>
            <a:pPr eaLnBrk="1" hangingPunct="1"/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Here the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Hamiltonian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(operator, which stands for the energy) is a matrix, which acts on the spin w.f.; it includes magnetic interactions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instance, interaction with external field, spin-spin interactions, etc.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solve the time-dependent solution we first solve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eigen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-problem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the solution is</a:t>
            </a:r>
          </a:p>
          <a:p>
            <a:pPr>
              <a:lnSpc>
                <a:spcPct val="9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Physical observables are: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1907704" y="1484784"/>
          <a:ext cx="37941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7" name="Формула" r:id="rId3" imgW="1930320" imgH="393480" progId="Equation.3">
                  <p:embed/>
                </p:oleObj>
              </mc:Choice>
              <mc:Fallback>
                <p:oleObj name="Формула" r:id="rId3" imgW="1930320" imgH="393480" progId="Equation.3">
                  <p:embed/>
                  <p:pic>
                    <p:nvPicPr>
                      <p:cNvPr id="189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84784"/>
                        <a:ext cx="37941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836738" y="3356992"/>
          <a:ext cx="43688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8" name="Формула" r:id="rId5" imgW="2222280" imgH="368280" progId="Equation.3">
                  <p:embed/>
                </p:oleObj>
              </mc:Choice>
              <mc:Fallback>
                <p:oleObj name="Формула" r:id="rId5" imgW="2222280" imgH="368280" progId="Equation.3">
                  <p:embed/>
                  <p:pic>
                    <p:nvPicPr>
                      <p:cNvPr id="282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356992"/>
                        <a:ext cx="43688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2051720" y="4437112"/>
          <a:ext cx="44688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9" name="Формула" r:id="rId7" imgW="2273040" imgH="342720" progId="Equation.3">
                  <p:embed/>
                </p:oleObj>
              </mc:Choice>
              <mc:Fallback>
                <p:oleObj name="Формула" r:id="rId7" imgW="2273040" imgH="342720" progId="Equation.3">
                  <p:embed/>
                  <p:pic>
                    <p:nvPicPr>
                      <p:cNvPr id="282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437112"/>
                        <a:ext cx="4468813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1" name="Object 7"/>
          <p:cNvGraphicFramePr>
            <a:graphicFrameLocks noChangeAspect="1"/>
          </p:cNvGraphicFramePr>
          <p:nvPr/>
        </p:nvGraphicFramePr>
        <p:xfrm>
          <a:off x="3059832" y="5085184"/>
          <a:ext cx="30194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0" name="Формула" r:id="rId9" imgW="1536480" imgH="342720" progId="Equation.3">
                  <p:embed/>
                </p:oleObj>
              </mc:Choice>
              <mc:Fallback>
                <p:oleObj name="Формула" r:id="rId9" imgW="1536480" imgH="342720" progId="Equation.3">
                  <p:embed/>
                  <p:pic>
                    <p:nvPicPr>
                      <p:cNvPr id="282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85184"/>
                        <a:ext cx="30194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2" name="Object 8"/>
          <p:cNvGraphicFramePr>
            <a:graphicFrameLocks noChangeAspect="1"/>
          </p:cNvGraphicFramePr>
          <p:nvPr/>
        </p:nvGraphicFramePr>
        <p:xfrm>
          <a:off x="584721" y="5997848"/>
          <a:ext cx="765968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1" name="Формула" r:id="rId11" imgW="3898800" imgH="342720" progId="Equation.3">
                  <p:embed/>
                </p:oleObj>
              </mc:Choice>
              <mc:Fallback>
                <p:oleObj name="Формула" r:id="rId11" imgW="3898800" imgH="342720" progId="Equation.3">
                  <p:embed/>
                  <p:pic>
                    <p:nvPicPr>
                      <p:cNvPr id="282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21" y="5997848"/>
                        <a:ext cx="765968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Spin Hamiltonian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To calculate what happens to the spin system we need to know the Hamiltonian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Spins are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little magnets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l-GR" sz="2000" i="1" dirty="0" smtClean="0">
                <a:latin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</a:rPr>
              <a:t> is proportional to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</a:p>
          <a:p>
            <a:pPr eaLnBrk="1" hangingPunct="1"/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Spin interactions coming from </a:t>
            </a:r>
            <a:r>
              <a:rPr lang="el-GR" sz="2000" i="1" dirty="0" smtClean="0">
                <a:latin typeface="Times New Roman" pitchFamily="18" charset="0"/>
              </a:rPr>
              <a:t>μ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Zeeman interaction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in molecules this interaction is modified due to shielding of the external field (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chemical shift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Generally, C.S. is a tensor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Interaction with time-dependent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RF-fields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be treated in the same way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Spin-spin interaction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scalar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dipolar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Quadrupolar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interaction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3128963" y="2813050"/>
          <a:ext cx="40417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8" name="Формула" r:id="rId3" imgW="2057400" imgH="241200" progId="Equation.3">
                  <p:embed/>
                </p:oleObj>
              </mc:Choice>
              <mc:Fallback>
                <p:oleObj name="Формула" r:id="rId3" imgW="2057400" imgH="241200" progId="Equation.3">
                  <p:embed/>
                  <p:pic>
                    <p:nvPicPr>
                      <p:cNvPr id="282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2813050"/>
                        <a:ext cx="40417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1" name="Object 7"/>
          <p:cNvGraphicFramePr>
            <a:graphicFrameLocks noChangeAspect="1"/>
          </p:cNvGraphicFramePr>
          <p:nvPr/>
        </p:nvGraphicFramePr>
        <p:xfrm>
          <a:off x="1002755" y="5145435"/>
          <a:ext cx="16970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9" name="Формула" r:id="rId5" imgW="863280" imgH="215640" progId="Equation.3">
                  <p:embed/>
                </p:oleObj>
              </mc:Choice>
              <mc:Fallback>
                <p:oleObj name="Формула" r:id="rId5" imgW="863280" imgH="215640" progId="Equation.3">
                  <p:embed/>
                  <p:pic>
                    <p:nvPicPr>
                      <p:cNvPr id="282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755" y="5145435"/>
                        <a:ext cx="16970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39975" name="Object 7"/>
          <p:cNvGraphicFramePr>
            <a:graphicFrameLocks noChangeAspect="1"/>
          </p:cNvGraphicFramePr>
          <p:nvPr/>
        </p:nvGraphicFramePr>
        <p:xfrm>
          <a:off x="5815711" y="1494309"/>
          <a:ext cx="149259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0" name="Формула" r:id="rId7" imgW="812520" imgH="393480" progId="Equation.3">
                  <p:embed/>
                </p:oleObj>
              </mc:Choice>
              <mc:Fallback>
                <p:oleObj name="Формула" r:id="rId7" imgW="812520" imgH="393480" progId="Equation.3">
                  <p:embed/>
                  <p:pic>
                    <p:nvPicPr>
                      <p:cNvPr id="3399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711" y="1494309"/>
                        <a:ext cx="1492593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6" name="Object 8"/>
          <p:cNvGraphicFramePr>
            <a:graphicFrameLocks noChangeAspect="1"/>
          </p:cNvGraphicFramePr>
          <p:nvPr/>
        </p:nvGraphicFramePr>
        <p:xfrm>
          <a:off x="4194820" y="4963319"/>
          <a:ext cx="42656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1" name="Формула" r:id="rId9" imgW="2171520" imgH="393480" progId="Equation.3">
                  <p:embed/>
                </p:oleObj>
              </mc:Choice>
              <mc:Fallback>
                <p:oleObj name="Формула" r:id="rId9" imgW="2171520" imgH="393480" progId="Equation.3">
                  <p:embed/>
                  <p:pic>
                    <p:nvPicPr>
                      <p:cNvPr id="339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820" y="4963319"/>
                        <a:ext cx="42656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78" name="AutoShape 10" descr="{\displaystyle H=-{\frac {\mu _{0}}{4\pi |{\mathbf {r}}|^{3}}}\left(3({\mathbf {m}}_{1}\cdot {\hat {\mathbf {r}}})({\mathbf {m}}_{2}\cdot {\hat {\mathbf {r}}})-{\mathbf {m}}_{1}\cdot {\mathbf {m}}_{2}\right)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80" name="AutoShape 12" descr="{\displaystyle H=-{\frac {\mu _{0}}{4\pi |{\mathbf {r}}|^{3}}}\left(3({\mathbf {m}}_{1}\cdot {\hat {\mathbf {r}}})({\mathbf {m}}_{2}\cdot {\hat {\mathbf {r}}})-{\mathbf {m}}_{1}\cdot {\mathbf {m}}_{2}\right)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982" name="AutoShape 14" descr="{\displaystyle H=-{\frac {\mu _{0}\gamma _{1}\gamma _{2}\hbar ^{2}}{4\pi |{\mathbf {r}}|^{3}}}\left(3({\mathbf {S}}_{1}\cdot {\hat {\mathbf {r}}})({\mathbf {S}}_{2}\cdot {\hat {\mathbf {r}}})-{\mathbf {S}}_{1}\cdot {\mathbf {S}}_{2}\right)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Simple example: spin ½ particle in an external field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Hamiltonian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 us calculate the “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spin polarization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vector: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expression for the w.f.: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Calculation result: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happens to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-vector? Example: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time-dependent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S.e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gives the following result (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Larmor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precession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5662885" y="1593850"/>
          <a:ext cx="21494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8" name="Формула" r:id="rId3" imgW="1091880" imgH="253800" progId="Equation.3">
                  <p:embed/>
                </p:oleObj>
              </mc:Choice>
              <mc:Fallback>
                <p:oleObj name="Формула" r:id="rId3" imgW="1091880" imgH="253800" progId="Equation.3">
                  <p:embed/>
                  <p:pic>
                    <p:nvPicPr>
                      <p:cNvPr id="282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885" y="1593850"/>
                        <a:ext cx="21494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858415" y="3356992"/>
          <a:ext cx="66659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9" name="Формула" r:id="rId5" imgW="3390840" imgH="241200" progId="Equation.3">
                  <p:embed/>
                </p:oleObj>
              </mc:Choice>
              <mc:Fallback>
                <p:oleObj name="Формула" r:id="rId5" imgW="3390840" imgH="241200" progId="Equation.3">
                  <p:embed/>
                  <p:pic>
                    <p:nvPicPr>
                      <p:cNvPr id="282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15" y="3356992"/>
                        <a:ext cx="66659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2" name="Object 8"/>
          <p:cNvGraphicFramePr>
            <a:graphicFrameLocks noChangeAspect="1"/>
          </p:cNvGraphicFramePr>
          <p:nvPr/>
        </p:nvGraphicFramePr>
        <p:xfrm>
          <a:off x="1101725" y="5805488"/>
          <a:ext cx="55149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30" name="Формула" r:id="rId7" imgW="2806560" imgH="241200" progId="Equation.3">
                  <p:embed/>
                </p:oleObj>
              </mc:Choice>
              <mc:Fallback>
                <p:oleObj name="Формула" r:id="rId7" imgW="2806560" imgH="241200" progId="Equation.3">
                  <p:embed/>
                  <p:pic>
                    <p:nvPicPr>
                      <p:cNvPr id="282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805488"/>
                        <a:ext cx="55149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5" name="Object 7"/>
          <p:cNvGraphicFramePr>
            <a:graphicFrameLocks noChangeAspect="1"/>
          </p:cNvGraphicFramePr>
          <p:nvPr/>
        </p:nvGraphicFramePr>
        <p:xfrm>
          <a:off x="4455939" y="2106978"/>
          <a:ext cx="350043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31" name="Формула" r:id="rId9" imgW="1777680" imgH="393480" progId="Equation.3">
                  <p:embed/>
                </p:oleObj>
              </mc:Choice>
              <mc:Fallback>
                <p:oleObj name="Формула" r:id="rId9" imgW="1777680" imgH="393480" progId="Equation.3">
                  <p:embed/>
                  <p:pic>
                    <p:nvPicPr>
                      <p:cNvPr id="2836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939" y="2106978"/>
                        <a:ext cx="3500437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6" name="Object 8"/>
          <p:cNvGraphicFramePr>
            <a:graphicFrameLocks noChangeAspect="1"/>
          </p:cNvGraphicFramePr>
          <p:nvPr/>
        </p:nvGraphicFramePr>
        <p:xfrm>
          <a:off x="1135608" y="4437063"/>
          <a:ext cx="53086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32" name="Формула" r:id="rId11" imgW="2857320" imgH="406080" progId="Equation.3">
                  <p:embed/>
                </p:oleObj>
              </mc:Choice>
              <mc:Fallback>
                <p:oleObj name="Формула" r:id="rId11" imgW="2857320" imgH="406080" progId="Equation.3">
                  <p:embed/>
                  <p:pic>
                    <p:nvPicPr>
                      <p:cNvPr id="283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608" y="4437063"/>
                        <a:ext cx="530860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7" name="Object 9"/>
          <p:cNvGraphicFramePr>
            <a:graphicFrameLocks noChangeAspect="1"/>
          </p:cNvGraphicFramePr>
          <p:nvPr/>
        </p:nvGraphicFramePr>
        <p:xfrm>
          <a:off x="3059113" y="981075"/>
          <a:ext cx="3611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33" name="Формула" r:id="rId13" imgW="1942920" imgH="253800" progId="Equation.3">
                  <p:embed/>
                </p:oleObj>
              </mc:Choice>
              <mc:Fallback>
                <p:oleObj name="Формула" r:id="rId13" imgW="1942920" imgH="253800" progId="Equation.3">
                  <p:embed/>
                  <p:pic>
                    <p:nvPicPr>
                      <p:cNvPr id="2836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981075"/>
                        <a:ext cx="3611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Ensemble of spins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This is not the end of the story: the w.f. description is often not sufficient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spins in the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-state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spins in the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-state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-vector in this case? 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spin ½ has a w.f. 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|=1: the spin ensemble does not have a w.f.!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Similar problems arise when a system contains two subsystems: there might be a total w.f. existing, but (sometimes) no w.f. of a subsystem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should we do if the w.f. does not exist? Can we still evaluate expectation values of interest and describe experiments?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1115616" y="2801938"/>
          <a:ext cx="62436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37" name="Формула" r:id="rId3" imgW="3543120" imgH="431640" progId="Equation.3">
                  <p:embed/>
                </p:oleObj>
              </mc:Choice>
              <mc:Fallback>
                <p:oleObj name="Формула" r:id="rId3" imgW="3543120" imgH="431640" progId="Equation.3">
                  <p:embed/>
                  <p:pic>
                    <p:nvPicPr>
                      <p:cNvPr id="193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801938"/>
                        <a:ext cx="624363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Density matrix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If we have two sub-ensembles, we calculate expectation values for each realization and then perform averaging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the mathematical point of view: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new operator is called “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density operator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or “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density matrix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problem is solved: we can calculate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expectation values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Properties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.? Time-dependence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.?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1634331" y="1585292"/>
          <a:ext cx="52419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7" name="Формула" r:id="rId3" imgW="2705040" imgH="393480" progId="Equation.3">
                  <p:embed/>
                </p:oleObj>
              </mc:Choice>
              <mc:Fallback>
                <p:oleObj name="Формула" r:id="rId3" imgW="2705040" imgH="393480" progId="Equation.3">
                  <p:embed/>
                  <p:pic>
                    <p:nvPicPr>
                      <p:cNvPr id="192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331" y="1585292"/>
                        <a:ext cx="5241925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1" name="Object 9"/>
          <p:cNvGraphicFramePr>
            <a:graphicFrameLocks noChangeAspect="1"/>
          </p:cNvGraphicFramePr>
          <p:nvPr/>
        </p:nvGraphicFramePr>
        <p:xfrm>
          <a:off x="1349921" y="2780928"/>
          <a:ext cx="50942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8" name="Формула" r:id="rId5" imgW="2628720" imgH="342720" progId="Equation.3">
                  <p:embed/>
                </p:oleObj>
              </mc:Choice>
              <mc:Fallback>
                <p:oleObj name="Формула" r:id="rId5" imgW="2628720" imgH="342720" progId="Equation.3">
                  <p:embed/>
                  <p:pic>
                    <p:nvPicPr>
                      <p:cNvPr id="1925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921" y="2780928"/>
                        <a:ext cx="5094287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2" name="Object 10"/>
          <p:cNvGraphicFramePr>
            <a:graphicFrameLocks noChangeAspect="1"/>
          </p:cNvGraphicFramePr>
          <p:nvPr/>
        </p:nvGraphicFramePr>
        <p:xfrm>
          <a:off x="2267744" y="4149080"/>
          <a:ext cx="45783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9" name="Формула" r:id="rId7" imgW="2361960" imgH="736560" progId="Equation.3">
                  <p:embed/>
                </p:oleObj>
              </mc:Choice>
              <mc:Fallback>
                <p:oleObj name="Формула" r:id="rId7" imgW="2361960" imgH="736560" progId="Equation.3">
                  <p:embed/>
                  <p:pic>
                    <p:nvPicPr>
                      <p:cNvPr id="1925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149080"/>
                        <a:ext cx="45783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113288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elements: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Diagonal elements are populations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Off-diagonal elements are coherences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(explained later)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trace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is equal to 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is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hermitian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matrix: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1) independent parameters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can we still use the w.f. description?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the w.f. is existing (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pure state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we obtain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this relation does not hold (mixed state), we must not (!) use the w.f. description. Example: ensemble of spins-1/2 at equilibrium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In this case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does not hold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4524440" y="1332142"/>
          <a:ext cx="170374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1" name="Формула" r:id="rId3" imgW="952200" imgH="279360" progId="Equation.3">
                  <p:embed/>
                </p:oleObj>
              </mc:Choice>
              <mc:Fallback>
                <p:oleObj name="Формула" r:id="rId3" imgW="952200" imgH="279360" progId="Equation.3">
                  <p:embed/>
                  <p:pic>
                    <p:nvPicPr>
                      <p:cNvPr id="822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440" y="1332142"/>
                        <a:ext cx="170374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ct 27"/>
          <p:cNvGraphicFramePr>
            <a:graphicFrameLocks noChangeAspect="1"/>
          </p:cNvGraphicFramePr>
          <p:nvPr/>
        </p:nvGraphicFramePr>
        <p:xfrm>
          <a:off x="1462088" y="3994150"/>
          <a:ext cx="54514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2" name="Формула" r:id="rId5" imgW="3022560" imgH="253800" progId="Equation.3">
                  <p:embed/>
                </p:oleObj>
              </mc:Choice>
              <mc:Fallback>
                <p:oleObj name="Формула" r:id="rId5" imgW="3022560" imgH="253800" progId="Equation.3">
                  <p:embed/>
                  <p:pic>
                    <p:nvPicPr>
                      <p:cNvPr id="821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3994150"/>
                        <a:ext cx="545147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Properties of the density matrix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856307" y="5157192"/>
          <a:ext cx="76041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3" name="Формула" r:id="rId7" imgW="3924000" imgH="457200" progId="Equation.3">
                  <p:embed/>
                </p:oleObj>
              </mc:Choice>
              <mc:Fallback>
                <p:oleObj name="Формула" r:id="rId7" imgW="3924000" imgH="457200" progId="Equation.3">
                  <p:embed/>
                  <p:pic>
                    <p:nvPicPr>
                      <p:cNvPr id="194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307" y="5157192"/>
                        <a:ext cx="7604125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Nuclear spin interactions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12468" y="1122820"/>
            <a:ext cx="1719064" cy="36933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smtClean="0">
                <a:latin typeface="Times New Roman" pitchFamily="18" charset="0"/>
              </a:rPr>
              <a:t>Interactions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3275856" y="1492152"/>
            <a:ext cx="1296144" cy="640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599879" y="1497270"/>
            <a:ext cx="1296144" cy="640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416324" y="2195572"/>
            <a:ext cx="1719064" cy="36933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smtClean="0">
                <a:latin typeface="Times New Roman" pitchFamily="18" charset="0"/>
              </a:rPr>
              <a:t>Electric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36491" y="2195572"/>
            <a:ext cx="1719064" cy="36933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smtClean="0">
                <a:latin typeface="Times New Roman" pitchFamily="18" charset="0"/>
              </a:rPr>
              <a:t>Magnetic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275856" y="2572108"/>
            <a:ext cx="0" cy="712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420888" y="3347700"/>
            <a:ext cx="1719064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err="1" smtClean="0">
                <a:latin typeface="Times New Roman" pitchFamily="18" charset="0"/>
              </a:rPr>
              <a:t>Quadrupolar</a:t>
            </a:r>
            <a:r>
              <a:rPr lang="en-US" dirty="0" smtClean="0">
                <a:latin typeface="Times New Roman" pitchFamily="18" charset="0"/>
              </a:rPr>
              <a:t> coupling, </a:t>
            </a:r>
            <a:r>
              <a:rPr lang="en-US" i="1" dirty="0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&gt;½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212038" y="2564904"/>
            <a:ext cx="0" cy="2016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580707" y="2564904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721175" y="3321694"/>
            <a:ext cx="1719064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smtClean="0">
                <a:latin typeface="Times New Roman" pitchFamily="18" charset="0"/>
              </a:rPr>
              <a:t>Zeeman interaction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75734" y="4647961"/>
            <a:ext cx="2091702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smtClean="0">
                <a:latin typeface="Times New Roman" pitchFamily="18" charset="0"/>
              </a:rPr>
              <a:t>Spin-spin interactions, </a:t>
            </a:r>
            <a:r>
              <a:rPr lang="en-US" i="1" dirty="0" smtClean="0">
                <a:latin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</a:rPr>
              <a:t>D</a:t>
            </a:r>
            <a:endParaRPr lang="en-US" i="1" dirty="0">
              <a:latin typeface="Times New Roman" pitchFamily="18" charset="0"/>
            </a:endParaRPr>
          </a:p>
        </p:txBody>
      </p:sp>
      <p:graphicFrame>
        <p:nvGraphicFramePr>
          <p:cNvPr id="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25176"/>
              </p:ext>
            </p:extLst>
          </p:nvPr>
        </p:nvGraphicFramePr>
        <p:xfrm>
          <a:off x="3487712" y="5802312"/>
          <a:ext cx="28844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Уравнение" r:id="rId4" imgW="1726920" imgH="266400" progId="Equation.3">
                  <p:embed/>
                </p:oleObj>
              </mc:Choice>
              <mc:Fallback>
                <p:oleObj name="Уравнение" r:id="rId4" imgW="1726920" imgH="266400" progId="Equation.3">
                  <p:embed/>
                  <p:pic>
                    <p:nvPicPr>
                      <p:cNvPr id="1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12" y="5802312"/>
                        <a:ext cx="28844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of a spin ½ particle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polarization vector components are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Rewriting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is expressed via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-vector and the Pauli matrices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Longitudinal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(population);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transverse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coherence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coherence: direction in the {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}-plane</a:t>
            </a:r>
          </a:p>
        </p:txBody>
      </p:sp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3563888" y="980728"/>
          <a:ext cx="18637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7" name="Формула" r:id="rId3" imgW="1041120" imgH="482400" progId="Equation.3">
                  <p:embed/>
                </p:oleObj>
              </mc:Choice>
              <mc:Fallback>
                <p:oleObj name="Формула" r:id="rId3" imgW="1041120" imgH="482400" progId="Equation.3">
                  <p:embed/>
                  <p:pic>
                    <p:nvPicPr>
                      <p:cNvPr id="822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980728"/>
                        <a:ext cx="18637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Density matrix of a spin-½ particle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1043608" y="2204864"/>
          <a:ext cx="5681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8" name="Формула" r:id="rId5" imgW="3174840" imgH="241200" progId="Equation.3">
                  <p:embed/>
                </p:oleObj>
              </mc:Choice>
              <mc:Fallback>
                <p:oleObj name="Формула" r:id="rId5" imgW="3174840" imgH="241200" progId="Equation.3">
                  <p:embed/>
                  <p:pic>
                    <p:nvPicPr>
                      <p:cNvPr id="284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04864"/>
                        <a:ext cx="5681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0" name="Object 8"/>
          <p:cNvGraphicFramePr>
            <a:graphicFrameLocks noChangeAspect="1"/>
          </p:cNvGraphicFramePr>
          <p:nvPr/>
        </p:nvGraphicFramePr>
        <p:xfrm>
          <a:off x="3059832" y="2852936"/>
          <a:ext cx="45688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9" name="Формула" r:id="rId7" imgW="2552400" imgH="482400" progId="Equation.3">
                  <p:embed/>
                </p:oleObj>
              </mc:Choice>
              <mc:Fallback>
                <p:oleObj name="Формула" r:id="rId7" imgW="2552400" imgH="482400" progId="Equation.3">
                  <p:embed/>
                  <p:pic>
                    <p:nvPicPr>
                      <p:cNvPr id="284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852936"/>
                        <a:ext cx="45688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79512" y="4216574"/>
            <a:ext cx="208823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536" y="4504606"/>
            <a:ext cx="16561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5536" y="5322572"/>
            <a:ext cx="16561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6012" y="4144566"/>
            <a:ext cx="304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7" name="Овал 16"/>
          <p:cNvSpPr/>
          <p:nvPr/>
        </p:nvSpPr>
        <p:spPr>
          <a:xfrm>
            <a:off x="467544" y="508067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683568" y="508067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899592" y="508067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1115616" y="508067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331640" y="508067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547664" y="508067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3768" y="4216574"/>
            <a:ext cx="208823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699792" y="4504606"/>
            <a:ext cx="16561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99792" y="5322572"/>
            <a:ext cx="16561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0268" y="4144566"/>
            <a:ext cx="304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29" name="Овал 28"/>
          <p:cNvSpPr/>
          <p:nvPr/>
        </p:nvSpPr>
        <p:spPr>
          <a:xfrm>
            <a:off x="2771800" y="428858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2987824" y="428858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3203848" y="428858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3419872" y="428858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/>
          <p:cNvSpPr/>
          <p:nvPr/>
        </p:nvSpPr>
        <p:spPr>
          <a:xfrm>
            <a:off x="3635896" y="428858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3851920" y="428858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16016" y="4216574"/>
            <a:ext cx="208823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932040" y="4504606"/>
            <a:ext cx="16561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932040" y="5322572"/>
            <a:ext cx="16561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42516" y="4144566"/>
            <a:ext cx="304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948264" y="4216574"/>
            <a:ext cx="208823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7164288" y="4504606"/>
            <a:ext cx="16561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164288" y="5322572"/>
            <a:ext cx="165618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574764" y="4144566"/>
            <a:ext cx="304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grpSp>
        <p:nvGrpSpPr>
          <p:cNvPr id="55" name="Группа 87"/>
          <p:cNvGrpSpPr/>
          <p:nvPr/>
        </p:nvGrpSpPr>
        <p:grpSpPr>
          <a:xfrm rot="16200000">
            <a:off x="5280073" y="4801037"/>
            <a:ext cx="812492" cy="219634"/>
            <a:chOff x="6300192" y="2636912"/>
            <a:chExt cx="1368152" cy="288032"/>
          </a:xfrm>
        </p:grpSpPr>
        <p:grpSp>
          <p:nvGrpSpPr>
            <p:cNvPr id="56" name="Группа 47"/>
            <p:cNvGrpSpPr/>
            <p:nvPr/>
          </p:nvGrpSpPr>
          <p:grpSpPr>
            <a:xfrm>
              <a:off x="6300192" y="2636912"/>
              <a:ext cx="1080120" cy="288032"/>
              <a:chOff x="6516216" y="2924944"/>
              <a:chExt cx="2160240" cy="288032"/>
            </a:xfrm>
          </p:grpSpPr>
          <p:cxnSp>
            <p:nvCxnSpPr>
              <p:cNvPr id="58" name="Скругленная соединительная линия 57"/>
              <p:cNvCxnSpPr/>
              <p:nvPr/>
            </p:nvCxnSpPr>
            <p:spPr>
              <a:xfrm flipV="1">
                <a:off x="651621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Скругленная соединительная линия 58"/>
              <p:cNvCxnSpPr/>
              <p:nvPr/>
            </p:nvCxnSpPr>
            <p:spPr>
              <a:xfrm>
                <a:off x="687625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Скругленная соединительная линия 59"/>
              <p:cNvCxnSpPr/>
              <p:nvPr/>
            </p:nvCxnSpPr>
            <p:spPr>
              <a:xfrm flipV="1">
                <a:off x="723629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Скругленная соединительная линия 60"/>
              <p:cNvCxnSpPr/>
              <p:nvPr/>
            </p:nvCxnSpPr>
            <p:spPr>
              <a:xfrm>
                <a:off x="759633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Скругленная соединительная линия 61"/>
              <p:cNvCxnSpPr/>
              <p:nvPr/>
            </p:nvCxnSpPr>
            <p:spPr>
              <a:xfrm flipV="1">
                <a:off x="795637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Скругленная соединительная линия 62"/>
              <p:cNvCxnSpPr/>
              <p:nvPr/>
            </p:nvCxnSpPr>
            <p:spPr>
              <a:xfrm>
                <a:off x="831641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Скругленная соединительная линия 56"/>
            <p:cNvCxnSpPr/>
            <p:nvPr/>
          </p:nvCxnSpPr>
          <p:spPr>
            <a:xfrm flipV="1">
              <a:off x="7380312" y="2708920"/>
              <a:ext cx="288032" cy="216024"/>
            </a:xfrm>
            <a:prstGeom prst="curvedConnector3">
              <a:avLst>
                <a:gd name="adj1" fmla="val 14726"/>
              </a:avLst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4681" name="Object 9"/>
          <p:cNvGraphicFramePr>
            <a:graphicFrameLocks noChangeAspect="1"/>
          </p:cNvGraphicFramePr>
          <p:nvPr/>
        </p:nvGraphicFramePr>
        <p:xfrm>
          <a:off x="622945" y="5523160"/>
          <a:ext cx="4778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0" name="Формула" r:id="rId9" imgW="266400" imgH="228600" progId="Equation.3">
                  <p:embed/>
                </p:oleObj>
              </mc:Choice>
              <mc:Fallback>
                <p:oleObj name="Формула" r:id="rId9" imgW="266400" imgH="228600" progId="Equation.3">
                  <p:embed/>
                  <p:pic>
                    <p:nvPicPr>
                      <p:cNvPr id="2846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45" y="5523160"/>
                        <a:ext cx="4778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2" name="Object 10"/>
          <p:cNvGraphicFramePr>
            <a:graphicFrameLocks noChangeAspect="1"/>
          </p:cNvGraphicFramePr>
          <p:nvPr/>
        </p:nvGraphicFramePr>
        <p:xfrm>
          <a:off x="2964259" y="5512718"/>
          <a:ext cx="4556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1" name="Формула" r:id="rId11" imgW="253800" imgH="241200" progId="Equation.3">
                  <p:embed/>
                </p:oleObj>
              </mc:Choice>
              <mc:Fallback>
                <p:oleObj name="Формула" r:id="rId11" imgW="253800" imgH="241200" progId="Equation.3">
                  <p:embed/>
                  <p:pic>
                    <p:nvPicPr>
                      <p:cNvPr id="2846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259" y="5512718"/>
                        <a:ext cx="455613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3" name="Object 11"/>
          <p:cNvGraphicFramePr>
            <a:graphicFrameLocks noChangeAspect="1"/>
          </p:cNvGraphicFramePr>
          <p:nvPr/>
        </p:nvGraphicFramePr>
        <p:xfrm>
          <a:off x="4916214" y="5512718"/>
          <a:ext cx="10239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2" name="Формула" r:id="rId13" imgW="571320" imgH="241200" progId="Equation.3">
                  <p:embed/>
                </p:oleObj>
              </mc:Choice>
              <mc:Fallback>
                <p:oleObj name="Формула" r:id="rId13" imgW="571320" imgH="241200" progId="Equation.3">
                  <p:embed/>
                  <p:pic>
                    <p:nvPicPr>
                      <p:cNvPr id="2846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214" y="5512718"/>
                        <a:ext cx="1023938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4" name="Object 12"/>
          <p:cNvGraphicFramePr>
            <a:graphicFrameLocks noChangeAspect="1"/>
          </p:cNvGraphicFramePr>
          <p:nvPr/>
        </p:nvGraphicFramePr>
        <p:xfrm>
          <a:off x="7164288" y="5512718"/>
          <a:ext cx="10461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3" name="Формула" r:id="rId15" imgW="583920" imgH="241200" progId="Equation.3">
                  <p:embed/>
                </p:oleObj>
              </mc:Choice>
              <mc:Fallback>
                <p:oleObj name="Формула" r:id="rId15" imgW="583920" imgH="241200" progId="Equation.3">
                  <p:embed/>
                  <p:pic>
                    <p:nvPicPr>
                      <p:cNvPr id="284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512718"/>
                        <a:ext cx="104616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Группа 87"/>
          <p:cNvGrpSpPr/>
          <p:nvPr/>
        </p:nvGrpSpPr>
        <p:grpSpPr>
          <a:xfrm rot="5400000" flipV="1">
            <a:off x="7656336" y="4801036"/>
            <a:ext cx="812492" cy="219634"/>
            <a:chOff x="6300192" y="2636912"/>
            <a:chExt cx="1368152" cy="288032"/>
          </a:xfrm>
        </p:grpSpPr>
        <p:grpSp>
          <p:nvGrpSpPr>
            <p:cNvPr id="76" name="Группа 47"/>
            <p:cNvGrpSpPr/>
            <p:nvPr/>
          </p:nvGrpSpPr>
          <p:grpSpPr>
            <a:xfrm>
              <a:off x="6300192" y="2636912"/>
              <a:ext cx="1080120" cy="288032"/>
              <a:chOff x="6516216" y="2924944"/>
              <a:chExt cx="2160240" cy="288032"/>
            </a:xfrm>
          </p:grpSpPr>
          <p:cxnSp>
            <p:nvCxnSpPr>
              <p:cNvPr id="78" name="Скругленная соединительная линия 77"/>
              <p:cNvCxnSpPr/>
              <p:nvPr/>
            </p:nvCxnSpPr>
            <p:spPr>
              <a:xfrm flipV="1">
                <a:off x="651621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Скругленная соединительная линия 78"/>
              <p:cNvCxnSpPr/>
              <p:nvPr/>
            </p:nvCxnSpPr>
            <p:spPr>
              <a:xfrm>
                <a:off x="687625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Скругленная соединительная линия 79"/>
              <p:cNvCxnSpPr/>
              <p:nvPr/>
            </p:nvCxnSpPr>
            <p:spPr>
              <a:xfrm flipV="1">
                <a:off x="723629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Скругленная соединительная линия 80"/>
              <p:cNvCxnSpPr/>
              <p:nvPr/>
            </p:nvCxnSpPr>
            <p:spPr>
              <a:xfrm>
                <a:off x="759633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Скругленная соединительная линия 81"/>
              <p:cNvCxnSpPr/>
              <p:nvPr/>
            </p:nvCxnSpPr>
            <p:spPr>
              <a:xfrm flipV="1">
                <a:off x="795637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Скругленная соединительная линия 82"/>
              <p:cNvCxnSpPr/>
              <p:nvPr/>
            </p:nvCxnSpPr>
            <p:spPr>
              <a:xfrm>
                <a:off x="8316416" y="2924944"/>
                <a:ext cx="360040" cy="288032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Скругленная соединительная линия 76"/>
            <p:cNvCxnSpPr/>
            <p:nvPr/>
          </p:nvCxnSpPr>
          <p:spPr>
            <a:xfrm flipV="1">
              <a:off x="7380312" y="2708920"/>
              <a:ext cx="288032" cy="216024"/>
            </a:xfrm>
            <a:prstGeom prst="curvedConnector3">
              <a:avLst>
                <a:gd name="adj1" fmla="val 14726"/>
              </a:avLst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of a spin ½ particle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polarization vector components are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Rewriting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can use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operator basis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(each matrix is like a basis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is a vector in this basis: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easy to obtain the equation of motion (comes later)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3563888" y="980728"/>
          <a:ext cx="18637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5" name="Формула" r:id="rId3" imgW="1041120" imgH="482400" progId="Equation.3">
                  <p:embed/>
                </p:oleObj>
              </mc:Choice>
              <mc:Fallback>
                <p:oleObj name="Формула" r:id="rId3" imgW="1041120" imgH="482400" progId="Equation.3">
                  <p:embed/>
                  <p:pic>
                    <p:nvPicPr>
                      <p:cNvPr id="822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980728"/>
                        <a:ext cx="18637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Density matrix of a spin-½ particle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1043608" y="2204864"/>
          <a:ext cx="5681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6" name="Формула" r:id="rId5" imgW="3174840" imgH="241200" progId="Equation.3">
                  <p:embed/>
                </p:oleObj>
              </mc:Choice>
              <mc:Fallback>
                <p:oleObj name="Формула" r:id="rId5" imgW="3174840" imgH="241200" progId="Equation.3">
                  <p:embed/>
                  <p:pic>
                    <p:nvPicPr>
                      <p:cNvPr id="284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04864"/>
                        <a:ext cx="5681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0" name="Object 8"/>
          <p:cNvGraphicFramePr>
            <a:graphicFrameLocks noChangeAspect="1"/>
          </p:cNvGraphicFramePr>
          <p:nvPr/>
        </p:nvGraphicFramePr>
        <p:xfrm>
          <a:off x="3059832" y="2852936"/>
          <a:ext cx="45688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7" name="Формула" r:id="rId7" imgW="2552400" imgH="482400" progId="Equation.3">
                  <p:embed/>
                </p:oleObj>
              </mc:Choice>
              <mc:Fallback>
                <p:oleObj name="Формула" r:id="rId7" imgW="2552400" imgH="482400" progId="Equation.3">
                  <p:embed/>
                  <p:pic>
                    <p:nvPicPr>
                      <p:cNvPr id="284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852936"/>
                        <a:ext cx="45688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351241" name="Object 9"/>
          <p:cNvGraphicFramePr>
            <a:graphicFrameLocks noChangeAspect="1"/>
          </p:cNvGraphicFramePr>
          <p:nvPr/>
        </p:nvGraphicFramePr>
        <p:xfrm>
          <a:off x="3131840" y="4149080"/>
          <a:ext cx="1872209" cy="547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8" name="Формула" r:id="rId9" imgW="876240" imgH="253800" progId="Equation.3">
                  <p:embed/>
                </p:oleObj>
              </mc:Choice>
              <mc:Fallback>
                <p:oleObj name="Формула" r:id="rId9" imgW="876240" imgH="253800" progId="Equation.3">
                  <p:embed/>
                  <p:pic>
                    <p:nvPicPr>
                      <p:cNvPr id="3512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149080"/>
                        <a:ext cx="1872209" cy="547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42" name="Object 10"/>
          <p:cNvGraphicFramePr>
            <a:graphicFrameLocks noChangeAspect="1"/>
          </p:cNvGraphicFramePr>
          <p:nvPr/>
        </p:nvGraphicFramePr>
        <p:xfrm>
          <a:off x="2013743" y="5227538"/>
          <a:ext cx="48625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49" name="Формула" r:id="rId11" imgW="2438280" imgH="393480" progId="Equation.3">
                  <p:embed/>
                </p:oleObj>
              </mc:Choice>
              <mc:Fallback>
                <p:oleObj name="Формула" r:id="rId11" imgW="2438280" imgH="393480" progId="Equation.3">
                  <p:embed/>
                  <p:pic>
                    <p:nvPicPr>
                      <p:cNvPr id="3512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743" y="5227538"/>
                        <a:ext cx="4862513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7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Two or more spins ½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</a:rPr>
              <a:t>. for two spins can be expressed in terms of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product operators</a:t>
            </a:r>
          </a:p>
          <a:p>
            <a:pPr eaLnBrk="1" hangingPunct="1"/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product operator is now a 4*4 matrix; likewise, the Hamiltonian is a 4*4 matrix and it is expressed via the product operators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the direct product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Kronecker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product)?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 with 2 spins: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operators can be constructed in the same way. More spins: use direct products of spin operators 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1162769" y="1412776"/>
          <a:ext cx="6505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3" name="Формула" r:id="rId3" imgW="4343400" imgH="533160" progId="Equation.3">
                  <p:embed/>
                </p:oleObj>
              </mc:Choice>
              <mc:Fallback>
                <p:oleObj name="Формула" r:id="rId3" imgW="4343400" imgH="533160" progId="Equation.3">
                  <p:embed/>
                  <p:pic>
                    <p:nvPicPr>
                      <p:cNvPr id="189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769" y="1412776"/>
                        <a:ext cx="65055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954385" y="3284984"/>
          <a:ext cx="7073999" cy="129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4" name="Формула" r:id="rId5" imgW="5067000" imgH="939600" progId="Equation.3">
                  <p:embed/>
                </p:oleObj>
              </mc:Choice>
              <mc:Fallback>
                <p:oleObj name="Формула" r:id="rId5" imgW="5067000" imgH="939600" progId="Equation.3">
                  <p:embed/>
                  <p:pic>
                    <p:nvPicPr>
                      <p:cNvPr id="300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385" y="3284984"/>
                        <a:ext cx="7073999" cy="129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1871663" y="4653136"/>
          <a:ext cx="4572545" cy="123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5" name="Формула" r:id="rId7" imgW="3365280" imgH="914400" progId="Equation.3">
                  <p:embed/>
                </p:oleObj>
              </mc:Choice>
              <mc:Fallback>
                <p:oleObj name="Формула" r:id="rId7" imgW="3365280" imgH="914400" progId="Equation.3">
                  <p:embed/>
                  <p:pic>
                    <p:nvPicPr>
                      <p:cNvPr id="300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4653136"/>
                        <a:ext cx="4572545" cy="1231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Two spins ½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Relation between populations/coherences and </a:t>
            </a:r>
            <a:r>
              <a:rPr lang="en-US" sz="2000" dirty="0" err="1" smtClean="0">
                <a:latin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</a:rPr>
              <a:t>. elements</a:t>
            </a:r>
          </a:p>
          <a:p>
            <a:pPr eaLnBrk="1" hangingPunct="1"/>
            <a:endParaRPr lang="en-US" sz="8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 eaLnBrk="1" hangingPunct="1"/>
            <a:endParaRPr lang="en-US" sz="9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SQCs are given by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DQCs and ZQCs are given by combinations of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can directly measure only transverse magnetization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operators cannot be observed directly, but they affect the signal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Coherence order for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1640" y="2489157"/>
            <a:ext cx="1008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64060" y="3102725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βα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3353253"/>
            <a:ext cx="1008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67744" y="3569277"/>
            <a:ext cx="1008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31640" y="4433373"/>
            <a:ext cx="1008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55576" y="2489157"/>
            <a:ext cx="1008112" cy="864096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907704" y="3577903"/>
            <a:ext cx="1008112" cy="864096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5576" y="3353253"/>
            <a:ext cx="1008112" cy="1080120"/>
          </a:xfrm>
          <a:prstGeom prst="straightConnector1">
            <a:avLst/>
          </a:prstGeom>
          <a:ln w="31750">
            <a:solidFill>
              <a:srgbClr val="0000FF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07704" y="2489157"/>
            <a:ext cx="1008112" cy="1080120"/>
          </a:xfrm>
          <a:prstGeom prst="straightConnector1">
            <a:avLst/>
          </a:prstGeom>
          <a:ln w="31750">
            <a:solidFill>
              <a:srgbClr val="0000FF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835696" y="2489157"/>
            <a:ext cx="0" cy="1944216"/>
          </a:xfrm>
          <a:prstGeom prst="straightConnector1">
            <a:avLst/>
          </a:prstGeom>
          <a:ln w="31750">
            <a:solidFill>
              <a:srgbClr val="00FF00"/>
            </a:solidFill>
            <a:prstDash val="dash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403648" y="3353253"/>
            <a:ext cx="864096" cy="216024"/>
          </a:xfrm>
          <a:prstGeom prst="straightConnector1">
            <a:avLst/>
          </a:prstGeom>
          <a:ln w="31750">
            <a:solidFill>
              <a:srgbClr val="7030A0"/>
            </a:solidFill>
            <a:prstDash val="sysDash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2292" y="2895327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2420" y="2057109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28298" y="4335487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αα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568" y="1700808"/>
            <a:ext cx="2384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Energy level diagram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0072" y="1700808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Density matrix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139952" y="2132856"/>
          <a:ext cx="3888430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αα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αβ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βα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ββ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itchFamily="18" charset="0"/>
                          <a:cs typeface="Times New Roman" pitchFamily="18" charset="0"/>
                        </a:rPr>
                        <a:t>αα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l-GR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αα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SQC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SQC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DQC</a:t>
                      </a:r>
                      <a:endParaRPr lang="en-US" b="1" dirty="0">
                        <a:solidFill>
                          <a:srgbClr val="00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itchFamily="18" charset="0"/>
                          <a:cs typeface="Times New Roman" pitchFamily="18" charset="0"/>
                        </a:rPr>
                        <a:t>αβ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SQC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l-GR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αβ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ZQC</a:t>
                      </a:r>
                      <a:endParaRPr lang="en-US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SQC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itchFamily="18" charset="0"/>
                          <a:cs typeface="Times New Roman" pitchFamily="18" charset="0"/>
                        </a:rPr>
                        <a:t>βα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SQC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ZQC</a:t>
                      </a:r>
                      <a:endParaRPr lang="en-US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l-GR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βα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SQC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Times New Roman" pitchFamily="18" charset="0"/>
                          <a:cs typeface="Times New Roman" pitchFamily="18" charset="0"/>
                        </a:rPr>
                        <a:t>ββ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DQC</a:t>
                      </a:r>
                      <a:endParaRPr lang="en-US" b="1" dirty="0">
                        <a:solidFill>
                          <a:srgbClr val="00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SQC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SQC</a:t>
                      </a:r>
                      <a:endParaRPr lang="en-US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l-GR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ββ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4139952" y="2582156"/>
            <a:ext cx="3888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139952" y="3060334"/>
            <a:ext cx="3888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39952" y="3509634"/>
            <a:ext cx="3888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139952" y="3958934"/>
            <a:ext cx="3888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134326" y="4419860"/>
            <a:ext cx="3888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028384" y="2124230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253548" y="2124230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473086" y="2124230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698250" y="2124230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923414" y="2124230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142952" y="2124230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139952" y="2132856"/>
            <a:ext cx="3888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301057" name="Object 1"/>
          <p:cNvGraphicFramePr>
            <a:graphicFrameLocks noChangeAspect="1"/>
          </p:cNvGraphicFramePr>
          <p:nvPr/>
        </p:nvGraphicFramePr>
        <p:xfrm>
          <a:off x="3419872" y="6220060"/>
          <a:ext cx="245627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1" name="Формула" r:id="rId3" imgW="1434960" imgH="253800" progId="Equation.3">
                  <p:embed/>
                </p:oleObj>
              </mc:Choice>
              <mc:Fallback>
                <p:oleObj name="Формула" r:id="rId3" imgW="1434960" imgH="253800" progId="Equation.3">
                  <p:embed/>
                  <p:pic>
                    <p:nvPicPr>
                      <p:cNvPr id="3010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6220060"/>
                        <a:ext cx="2456273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435975" cy="5113288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S.e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in the bra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representations is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equation for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is as follows: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Liouville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-von Neumann equation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solution is simple for a time-independent Hamiltonian: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time-dependent Hamiltonian we solve the equation numerically in small time steps or use some tricks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LvN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equation is similar to that for the time-derivative of an operator in the Heisenberg representation. However, the sign is “–” and the meaning is different: in the Heisenberg representation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w.f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constant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1475656" y="1197472"/>
          <a:ext cx="45910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1" name="Формула" r:id="rId3" imgW="2565360" imgH="393480" progId="Equation.3">
                  <p:embed/>
                </p:oleObj>
              </mc:Choice>
              <mc:Fallback>
                <p:oleObj name="Формула" r:id="rId3" imgW="2565360" imgH="393480" progId="Equation.3">
                  <p:embed/>
                  <p:pic>
                    <p:nvPicPr>
                      <p:cNvPr id="822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7472"/>
                        <a:ext cx="459105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How does the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d.m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. evolve?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1403648" y="2291805"/>
          <a:ext cx="65230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2" name="Формула" r:id="rId5" imgW="3644640" imgH="431640" progId="Equation.3">
                  <p:embed/>
                </p:oleObj>
              </mc:Choice>
              <mc:Fallback>
                <p:oleObj name="Формула" r:id="rId5" imgW="3644640" imgH="431640" progId="Equation.3">
                  <p:embed/>
                  <p:pic>
                    <p:nvPicPr>
                      <p:cNvPr id="284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291805"/>
                        <a:ext cx="652303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2591222" y="3789760"/>
          <a:ext cx="36369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3" name="Формула" r:id="rId7" imgW="2031840" imgH="431640" progId="Equation.3">
                  <p:embed/>
                </p:oleObj>
              </mc:Choice>
              <mc:Fallback>
                <p:oleObj name="Формула" r:id="rId7" imgW="2031840" imgH="431640" progId="Equation.3">
                  <p:embed/>
                  <p:pic>
                    <p:nvPicPr>
                      <p:cNvPr id="284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222" y="3789760"/>
                        <a:ext cx="3636962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113288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LvN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equation is simple in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eigen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-basis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Hamiltonian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solution is also simple: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Eigen-state populations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not evolve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 quantum system stays forever in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eigen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-state); off-diagonal elements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oscillate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frequency (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coherence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Oscillatory evolution comes about when the initial state is a coherent superposition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eigen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-states.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Expectation value of an operator evolves as follows: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coherences result in “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beats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Time-dependence of the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d.m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1187624" y="1412776"/>
          <a:ext cx="55610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5" name="Формула" r:id="rId3" imgW="3098520" imgH="393480" progId="Equation.3">
                  <p:embed/>
                </p:oleObj>
              </mc:Choice>
              <mc:Fallback>
                <p:oleObj name="Формула" r:id="rId3" imgW="3098520" imgH="393480" progId="Equation.3">
                  <p:embed/>
                  <p:pic>
                    <p:nvPicPr>
                      <p:cNvPr id="196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12776"/>
                        <a:ext cx="55610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2699792" y="2420888"/>
          <a:ext cx="3282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6" name="Формула" r:id="rId5" imgW="1828800" imgH="241200" progId="Equation.3">
                  <p:embed/>
                </p:oleObj>
              </mc:Choice>
              <mc:Fallback>
                <p:oleObj name="Формула" r:id="rId5" imgW="1828800" imgH="241200" progId="Equation.3">
                  <p:embed/>
                  <p:pic>
                    <p:nvPicPr>
                      <p:cNvPr id="196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420888"/>
                        <a:ext cx="32829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1403350" y="4992688"/>
          <a:ext cx="4537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7" name="Формула" r:id="rId7" imgW="2527200" imgH="342720" progId="Equation.3">
                  <p:embed/>
                </p:oleObj>
              </mc:Choice>
              <mc:Fallback>
                <p:oleObj name="Формула" r:id="rId7" imgW="2527200" imgH="342720" progId="Equation.3">
                  <p:embed/>
                  <p:pic>
                    <p:nvPicPr>
                      <p:cNvPr id="196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992688"/>
                        <a:ext cx="45370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617344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Likewise, the Hamiltonian is: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So, we can define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-vector and the field-vector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Substitution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LvN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equation: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commutator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term is: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Finally we obtain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precession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-vector: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Furthermore, all 2-level systems behave this way: precession of the effective spin in an external field in 3D. The prec. frequency is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|/</a:t>
            </a:r>
            <a:r>
              <a:rPr lang="en-US" sz="2000" i="1" dirty="0" smtClean="0">
                <a:latin typeface="Times New Roman" pitchFamily="18" charset="0"/>
              </a:rPr>
              <a:t>ħ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Precession of spins ½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1331640" y="3290888"/>
          <a:ext cx="453866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5" name="Формула" r:id="rId3" imgW="2527200" imgH="393480" progId="Equation.3">
                  <p:embed/>
                </p:oleObj>
              </mc:Choice>
              <mc:Fallback>
                <p:oleObj name="Формула" r:id="rId3" imgW="2527200" imgH="393480" progId="Equation.3">
                  <p:embed/>
                  <p:pic>
                    <p:nvPicPr>
                      <p:cNvPr id="196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290888"/>
                        <a:ext cx="4538663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5580112" y="5013176"/>
          <a:ext cx="17113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6" name="Формула" r:id="rId5" imgW="952200" imgH="406080" progId="Equation.3">
                  <p:embed/>
                </p:oleObj>
              </mc:Choice>
              <mc:Fallback>
                <p:oleObj name="Формула" r:id="rId5" imgW="952200" imgH="406080" progId="Equation.3">
                  <p:embed/>
                  <p:pic>
                    <p:nvPicPr>
                      <p:cNvPr id="196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013176"/>
                        <a:ext cx="17113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5" name="Object 5"/>
          <p:cNvGraphicFramePr>
            <a:graphicFrameLocks noChangeAspect="1"/>
          </p:cNvGraphicFramePr>
          <p:nvPr/>
        </p:nvGraphicFramePr>
        <p:xfrm>
          <a:off x="2267744" y="909619"/>
          <a:ext cx="195421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7" name="Формула" r:id="rId7" imgW="1091880" imgH="393480" progId="Equation.3">
                  <p:embed/>
                </p:oleObj>
              </mc:Choice>
              <mc:Fallback>
                <p:oleObj name="Формула" r:id="rId7" imgW="1091880" imgH="393480" progId="Equation.3">
                  <p:embed/>
                  <p:pic>
                    <p:nvPicPr>
                      <p:cNvPr id="286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909619"/>
                        <a:ext cx="1954213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6" name="Object 6"/>
          <p:cNvGraphicFramePr>
            <a:graphicFrameLocks noChangeAspect="1"/>
          </p:cNvGraphicFramePr>
          <p:nvPr/>
        </p:nvGraphicFramePr>
        <p:xfrm>
          <a:off x="4135785" y="1646052"/>
          <a:ext cx="28844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8" name="Формула" r:id="rId9" imgW="1612800" imgH="393480" progId="Equation.3">
                  <p:embed/>
                </p:oleObj>
              </mc:Choice>
              <mc:Fallback>
                <p:oleObj name="Формула" r:id="rId9" imgW="1612800" imgH="393480" progId="Equation.3">
                  <p:embed/>
                  <p:pic>
                    <p:nvPicPr>
                      <p:cNvPr id="286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785" y="1646052"/>
                        <a:ext cx="2884487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7" name="Object 7"/>
          <p:cNvGraphicFramePr>
            <a:graphicFrameLocks noChangeAspect="1"/>
          </p:cNvGraphicFramePr>
          <p:nvPr/>
        </p:nvGraphicFramePr>
        <p:xfrm>
          <a:off x="968895" y="4400550"/>
          <a:ext cx="72755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9" name="Формула" r:id="rId11" imgW="4051080" imgH="355320" progId="Equation.3">
                  <p:embed/>
                </p:oleObj>
              </mc:Choice>
              <mc:Fallback>
                <p:oleObj name="Формула" r:id="rId11" imgW="4051080" imgH="355320" progId="Equation.3">
                  <p:embed/>
                  <p:pic>
                    <p:nvPicPr>
                      <p:cNvPr id="286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895" y="4400550"/>
                        <a:ext cx="7275513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 us consider also the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-field (circular polarization)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Hamiltonian is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LvN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equation reads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can define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in the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rotating frame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(interaction representation)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Equation for the new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result is (still) precession in an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effective field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Magnetic resonance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3203848" y="1340768"/>
          <a:ext cx="37560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2" name="Формула" r:id="rId4" imgW="2095200" imgH="241200" progId="Equation.3">
                  <p:embed/>
                </p:oleObj>
              </mc:Choice>
              <mc:Fallback>
                <p:oleObj name="Формула" r:id="rId4" imgW="2095200" imgH="241200" progId="Equation.3">
                  <p:embed/>
                  <p:pic>
                    <p:nvPicPr>
                      <p:cNvPr id="2017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340768"/>
                        <a:ext cx="37560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6" name="Object 8"/>
          <p:cNvGraphicFramePr>
            <a:graphicFrameLocks noChangeAspect="1"/>
          </p:cNvGraphicFramePr>
          <p:nvPr/>
        </p:nvGraphicFramePr>
        <p:xfrm>
          <a:off x="3038574" y="2038871"/>
          <a:ext cx="35496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3" name="Формула" r:id="rId6" imgW="1981080" imgH="253800" progId="Equation.3">
                  <p:embed/>
                </p:oleObj>
              </mc:Choice>
              <mc:Fallback>
                <p:oleObj name="Формула" r:id="rId6" imgW="1981080" imgH="253800" progId="Equation.3">
                  <p:embed/>
                  <p:pic>
                    <p:nvPicPr>
                      <p:cNvPr id="2017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574" y="2038871"/>
                        <a:ext cx="35496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9"/>
          <p:cNvGraphicFramePr>
            <a:graphicFrameLocks noChangeAspect="1"/>
          </p:cNvGraphicFramePr>
          <p:nvPr/>
        </p:nvGraphicFramePr>
        <p:xfrm>
          <a:off x="1133499" y="5920402"/>
          <a:ext cx="62468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4" name="Формула" r:id="rId8" imgW="3479760" imgH="279360" progId="Equation.3">
                  <p:embed/>
                </p:oleObj>
              </mc:Choice>
              <mc:Fallback>
                <p:oleObj name="Формула" r:id="rId8" imgW="3479760" imgH="279360" progId="Equation.3">
                  <p:embed/>
                  <p:pic>
                    <p:nvPicPr>
                      <p:cNvPr id="201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99" y="5920402"/>
                        <a:ext cx="6246813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11"/>
          <p:cNvGraphicFramePr>
            <a:graphicFrameLocks noChangeAspect="1"/>
          </p:cNvGraphicFramePr>
          <p:nvPr/>
        </p:nvGraphicFramePr>
        <p:xfrm>
          <a:off x="1096963" y="2924944"/>
          <a:ext cx="6324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5" name="Формула" r:id="rId10" imgW="3530520" imgH="393480" progId="Equation.3">
                  <p:embed/>
                </p:oleObj>
              </mc:Choice>
              <mc:Fallback>
                <p:oleObj name="Формула" r:id="rId10" imgW="3530520" imgH="393480" progId="Equation.3">
                  <p:embed/>
                  <p:pic>
                    <p:nvPicPr>
                      <p:cNvPr id="2017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2924944"/>
                        <a:ext cx="632460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3133402" y="4006899"/>
          <a:ext cx="17986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6" name="Формула" r:id="rId12" imgW="1002960" imgH="241200" progId="Equation.3">
                  <p:embed/>
                </p:oleObj>
              </mc:Choice>
              <mc:Fallback>
                <p:oleObj name="Формула" r:id="rId12" imgW="1002960" imgH="241200" progId="Equation.3">
                  <p:embed/>
                  <p:pic>
                    <p:nvPicPr>
                      <p:cNvPr id="201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402" y="4006899"/>
                        <a:ext cx="17986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13"/>
          <p:cNvGraphicFramePr>
            <a:graphicFrameLocks noChangeAspect="1"/>
          </p:cNvGraphicFramePr>
          <p:nvPr/>
        </p:nvGraphicFramePr>
        <p:xfrm>
          <a:off x="1331640" y="4813969"/>
          <a:ext cx="57102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7" name="Формула" r:id="rId14" imgW="3187440" imgH="393480" progId="Equation.3">
                  <p:embed/>
                </p:oleObj>
              </mc:Choice>
              <mc:Fallback>
                <p:oleObj name="Формула" r:id="rId14" imgW="3187440" imgH="393480" progId="Equation.3">
                  <p:embed/>
                  <p:pic>
                    <p:nvPicPr>
                      <p:cNvPr id="2017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813969"/>
                        <a:ext cx="5710238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(usually) start with thermally polarized spins: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same is true in the rotating frame because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commutes with the rotation operator; the unity operator can be dropped off.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evolves under the action of a time-dependent Hamiltonian (pulses, free evolution, MAS)	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Solution methods: split the time-axis into small intervals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≈const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Looks complex, but the idea is simple: each evolution period leads to two multiplications (at the left and at the right)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many cases the solution can only be done numerically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the Hamiltonian is changed in a periodic way, there are some tricks available (AHT,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Floquet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theory)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QM description of NMR experiments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1696866" y="3821687"/>
          <a:ext cx="5766677" cy="101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4" name="Формула" r:id="rId4" imgW="2857320" imgH="507960" progId="Equation.3">
                  <p:embed/>
                </p:oleObj>
              </mc:Choice>
              <mc:Fallback>
                <p:oleObj name="Формула" r:id="rId4" imgW="2857320" imgH="507960" progId="Equation.3">
                  <p:embed/>
                  <p:pic>
                    <p:nvPicPr>
                      <p:cNvPr id="201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866" y="3821687"/>
                        <a:ext cx="5766677" cy="1018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8" name="Object 8"/>
          <p:cNvGraphicFramePr>
            <a:graphicFrameLocks noChangeAspect="1"/>
          </p:cNvGraphicFramePr>
          <p:nvPr/>
        </p:nvGraphicFramePr>
        <p:xfrm>
          <a:off x="2123728" y="1341438"/>
          <a:ext cx="45783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5" name="Формула" r:id="rId6" imgW="2361960" imgH="457200" progId="Equation.3">
                  <p:embed/>
                </p:oleObj>
              </mc:Choice>
              <mc:Fallback>
                <p:oleObj name="Формула" r:id="rId6" imgW="2361960" imgH="457200" progId="Equation.3">
                  <p:embed/>
                  <p:pic>
                    <p:nvPicPr>
                      <p:cNvPr id="3020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341438"/>
                        <a:ext cx="457835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happens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(magnetization) when we apply a pulse?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w.f.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after the pulse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action of a strong pulse is equivalent to a rotation (we assume that only the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-term is relevant)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/2-pulse generates a coherence, a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 inverts the populations 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RF-pulses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1323752" y="3228901"/>
          <a:ext cx="562451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1" name="Формула" r:id="rId4" imgW="3136680" imgH="558720" progId="Equation.3">
                  <p:embed/>
                </p:oleObj>
              </mc:Choice>
              <mc:Fallback>
                <p:oleObj name="Формула" r:id="rId4" imgW="3136680" imgH="558720" progId="Equation.3">
                  <p:embed/>
                  <p:pic>
                    <p:nvPicPr>
                      <p:cNvPr id="201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752" y="3228901"/>
                        <a:ext cx="5624512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47664" y="1628800"/>
            <a:ext cx="936104" cy="936104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9552" y="2564904"/>
            <a:ext cx="396044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47664" y="2276872"/>
            <a:ext cx="936104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>
            <a:off x="2735796" y="2096853"/>
            <a:ext cx="936104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809247" y="1772816"/>
            <a:ext cx="397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4330" y="1844824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3684" y="2524834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    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62176" y="1484784"/>
            <a:ext cx="3097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phase is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flip angle is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779214" y="4828134"/>
          <a:ext cx="7609210" cy="45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2" name="Формула" r:id="rId6" imgW="4444920" imgH="266400" progId="Equation.3">
                  <p:embed/>
                </p:oleObj>
              </mc:Choice>
              <mc:Fallback>
                <p:oleObj name="Формула" r:id="rId6" imgW="4444920" imgH="266400" progId="Equation.3">
                  <p:embed/>
                  <p:pic>
                    <p:nvPicPr>
                      <p:cNvPr id="303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14" y="4828134"/>
                        <a:ext cx="7609210" cy="45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9" name="Object 5"/>
          <p:cNvGraphicFramePr>
            <a:graphicFrameLocks noChangeAspect="1"/>
          </p:cNvGraphicFramePr>
          <p:nvPr/>
        </p:nvGraphicFramePr>
        <p:xfrm>
          <a:off x="1475656" y="5733256"/>
          <a:ext cx="62166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3" name="Формула" r:id="rId8" imgW="3466800" imgH="266400" progId="Equation.3">
                  <p:embed/>
                </p:oleObj>
              </mc:Choice>
              <mc:Fallback>
                <p:oleObj name="Формула" r:id="rId8" imgW="3466800" imgH="266400" progId="Equation.3">
                  <p:embed/>
                  <p:pic>
                    <p:nvPicPr>
                      <p:cNvPr id="303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733256"/>
                        <a:ext cx="621665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Angular momentum and magnetic moment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NMR we deal with spin magnetism. What is ‘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spin</a:t>
            </a:r>
            <a:r>
              <a:rPr lang="en-US" sz="2000" dirty="0" smtClean="0">
                <a:latin typeface="Times New Roman" pitchFamily="18" charset="0"/>
              </a:rPr>
              <a:t>’?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Charged nucleus (or electron) is spinning: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there is angular momentum (spin) and magnetic moment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attention: this is a simple view, which is not (entirely) correct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399" y="4861609"/>
            <a:ext cx="82804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So, </a:t>
            </a:r>
            <a:r>
              <a:rPr lang="el-GR" sz="2000" i="1" dirty="0" smtClean="0">
                <a:latin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</a:rPr>
              <a:t> is proportional to </a:t>
            </a:r>
            <a:r>
              <a:rPr lang="en-US" sz="2000" i="1" dirty="0" smtClean="0">
                <a:latin typeface="Times New Roman" pitchFamily="18" charset="0"/>
              </a:rPr>
              <a:t>a.m.</a:t>
            </a:r>
            <a:r>
              <a:rPr lang="en-US" sz="2000" dirty="0" smtClean="0">
                <a:latin typeface="Times New Roman" pitchFamily="18" charset="0"/>
              </a:rPr>
              <a:t>; when </a:t>
            </a:r>
            <a:r>
              <a:rPr lang="en-US" sz="2000" i="1" dirty="0" smtClean="0">
                <a:latin typeface="Times New Roman" pitchFamily="18" charset="0"/>
              </a:rPr>
              <a:t>a.m.</a:t>
            </a:r>
            <a:r>
              <a:rPr lang="en-US" sz="2000" dirty="0" smtClean="0">
                <a:latin typeface="Times New Roman" pitchFamily="18" charset="0"/>
              </a:rPr>
              <a:t> is measured in </a:t>
            </a:r>
            <a:r>
              <a:rPr lang="en-US" sz="2000" i="1" dirty="0" smtClean="0">
                <a:latin typeface="Times New Roman" pitchFamily="18" charset="0"/>
              </a:rPr>
              <a:t>ħ</a:t>
            </a:r>
            <a:r>
              <a:rPr lang="en-US" sz="2000" dirty="0" smtClean="0">
                <a:latin typeface="Times New Roman" pitchFamily="18" charset="0"/>
              </a:rPr>
              <a:t> units</a:t>
            </a:r>
          </a:p>
          <a:p>
            <a:endParaRPr lang="en-US" sz="2000" dirty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Is it entirely correct? The idea of a very small particle turning around is anyway a simplification…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115616" y="2924944"/>
            <a:ext cx="864096" cy="1584176"/>
            <a:chOff x="1115616" y="2636912"/>
            <a:chExt cx="864096" cy="1584176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V="1">
              <a:off x="1547664" y="2636912"/>
              <a:ext cx="0" cy="15841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1115616" y="3212976"/>
              <a:ext cx="864096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Выгнутая влево стрелка 13"/>
            <p:cNvSpPr/>
            <p:nvPr/>
          </p:nvSpPr>
          <p:spPr>
            <a:xfrm>
              <a:off x="1259632" y="2878814"/>
              <a:ext cx="216024" cy="28803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лево стрелка 14"/>
            <p:cNvSpPr/>
            <p:nvPr/>
          </p:nvSpPr>
          <p:spPr>
            <a:xfrm flipH="1" flipV="1">
              <a:off x="1602420" y="2861562"/>
              <a:ext cx="216024" cy="27940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95736" y="3068960"/>
            <a:ext cx="3264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electric current for a charged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 moving around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magnetic moment 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90824"/>
              </p:ext>
            </p:extLst>
          </p:nvPr>
        </p:nvGraphicFramePr>
        <p:xfrm>
          <a:off x="5796136" y="2924944"/>
          <a:ext cx="8699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00" name="Формула" r:id="rId3" imgW="520560" imgH="393480" progId="Equation.3">
                  <p:embed/>
                </p:oleObj>
              </mc:Choice>
              <mc:Fallback>
                <p:oleObj name="Формула" r:id="rId3" imgW="520560" imgH="393480" progId="Equation.3">
                  <p:embed/>
                  <p:pic>
                    <p:nvPicPr>
                      <p:cNvPr id="2969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924944"/>
                        <a:ext cx="86995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696033"/>
              </p:ext>
            </p:extLst>
          </p:nvPr>
        </p:nvGraphicFramePr>
        <p:xfrm>
          <a:off x="4860925" y="3788470"/>
          <a:ext cx="27146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01" name="Формула" r:id="rId5" imgW="1625400" imgH="393480" progId="Equation.3">
                  <p:embed/>
                </p:oleObj>
              </mc:Choice>
              <mc:Fallback>
                <p:oleObj name="Формула" r:id="rId5" imgW="1625400" imgH="393480" progId="Equation.3">
                  <p:embed/>
                  <p:pic>
                    <p:nvPicPr>
                      <p:cNvPr id="2969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788470"/>
                        <a:ext cx="27146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33494"/>
              </p:ext>
            </p:extLst>
          </p:nvPr>
        </p:nvGraphicFramePr>
        <p:xfrm>
          <a:off x="7079183" y="4742728"/>
          <a:ext cx="1165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02" name="Формула" r:id="rId7" imgW="698400" imgH="393480" progId="Equation.3">
                  <p:embed/>
                </p:oleObj>
              </mc:Choice>
              <mc:Fallback>
                <p:oleObj name="Формула" r:id="rId7" imgW="698400" imgH="393480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183" y="4742728"/>
                        <a:ext cx="1165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there a simple way to calculate the effect of pulses?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cyclically commuting operators: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Example: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following relation is then true: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B, C are like the axis of our 3D-space; we “rotate”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“around” A by the angle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Cyclic permutations provide two more relations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course, these rules apply to the spin operators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RF-pulses give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-rotations. Free precession gives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-rotation by a time-dependent angle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“Sandwich relationships”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1630363" y="1700213"/>
          <a:ext cx="3962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8" name="Формула" r:id="rId4" imgW="2209680" imgH="228600" progId="Equation.3">
                  <p:embed/>
                </p:oleObj>
              </mc:Choice>
              <mc:Fallback>
                <p:oleObj name="Формула" r:id="rId4" imgW="2209680" imgH="228600" progId="Equation.3">
                  <p:embed/>
                  <p:pic>
                    <p:nvPicPr>
                      <p:cNvPr id="201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1700213"/>
                        <a:ext cx="3962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1979712" y="2387798"/>
          <a:ext cx="47482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9" name="Формула" r:id="rId6" imgW="2590560" imgH="253800" progId="Equation.3">
                  <p:embed/>
                </p:oleObj>
              </mc:Choice>
              <mc:Fallback>
                <p:oleObj name="Формула" r:id="rId6" imgW="2590560" imgH="253800" progId="Equation.3">
                  <p:embed/>
                  <p:pic>
                    <p:nvPicPr>
                      <p:cNvPr id="304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87798"/>
                        <a:ext cx="4748213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1691680" y="3284984"/>
          <a:ext cx="4303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0" name="Формула" r:id="rId8" imgW="2400120" imgH="228600" progId="Equation.3">
                  <p:embed/>
                </p:oleObj>
              </mc:Choice>
              <mc:Fallback>
                <p:oleObj name="Формула" r:id="rId8" imgW="2400120" imgH="228600" progId="Equation.3">
                  <p:embed/>
                  <p:pic>
                    <p:nvPicPr>
                      <p:cNvPr id="304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284984"/>
                        <a:ext cx="43037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1658938" y="4515966"/>
          <a:ext cx="43719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1" name="Формула" r:id="rId10" imgW="2438280" imgH="482400" progId="Equation.3">
                  <p:embed/>
                </p:oleObj>
              </mc:Choice>
              <mc:Fallback>
                <p:oleObj name="Формула" r:id="rId10" imgW="2438280" imgH="482400" progId="Equation.3">
                  <p:embed/>
                  <p:pic>
                    <p:nvPicPr>
                      <p:cNvPr id="304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515966"/>
                        <a:ext cx="43719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8421" y="6309320"/>
            <a:ext cx="5261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See M. H. Levitt, “Spin Dynamics”, cyclic commutation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phases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/2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–x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–y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/2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Pulse of a general phase is a combination of three rotations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Rotation about z turns the {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axes; then a pulse is turning the spins around the new x; finally, we return to the original frame.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Free precession is just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-rotation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Phase of the pulse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15816" y="1340768"/>
            <a:ext cx="9361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381198" y="1132465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V="1">
            <a:off x="3455876" y="1197041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гнутая вправо стрелка 23"/>
          <p:cNvSpPr/>
          <p:nvPr/>
        </p:nvSpPr>
        <p:spPr>
          <a:xfrm flipV="1">
            <a:off x="3491880" y="1622450"/>
            <a:ext cx="144016" cy="3600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8962" y="176352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7172" y="98072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290028" y="1340768"/>
            <a:ext cx="9361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755410" y="1132465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 flipV="1">
            <a:off x="7709324" y="1197041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Выгнутая вправо стрелка 29"/>
          <p:cNvSpPr/>
          <p:nvPr/>
        </p:nvSpPr>
        <p:spPr>
          <a:xfrm flipV="1">
            <a:off x="7866092" y="1622450"/>
            <a:ext cx="144016" cy="3600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6402" y="176352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81384" y="98072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915816" y="3133247"/>
            <a:ext cx="9361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381198" y="2924944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V="1">
            <a:off x="3455876" y="2989520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Выгнутая вправо стрелка 35"/>
          <p:cNvSpPr/>
          <p:nvPr/>
        </p:nvSpPr>
        <p:spPr>
          <a:xfrm flipH="1" flipV="1">
            <a:off x="3131840" y="3414929"/>
            <a:ext cx="144016" cy="3600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8962" y="355600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07172" y="277320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290028" y="3133247"/>
            <a:ext cx="9361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7755410" y="2924944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 flipV="1">
            <a:off x="7709324" y="2989520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Выгнутая вправо стрелка 42"/>
          <p:cNvSpPr/>
          <p:nvPr/>
        </p:nvSpPr>
        <p:spPr>
          <a:xfrm flipH="1" flipV="1">
            <a:off x="7524328" y="3414929"/>
            <a:ext cx="144016" cy="3600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66402" y="355600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81384" y="277320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5158" name="Object 6"/>
          <p:cNvGraphicFramePr>
            <a:graphicFrameLocks noChangeAspect="1"/>
          </p:cNvGraphicFramePr>
          <p:nvPr/>
        </p:nvGraphicFramePr>
        <p:xfrm>
          <a:off x="1398588" y="4704755"/>
          <a:ext cx="63690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3" name="Формула" r:id="rId4" imgW="3720960" imgH="266400" progId="Equation.3">
                  <p:embed/>
                </p:oleObj>
              </mc:Choice>
              <mc:Fallback>
                <p:oleObj name="Формула" r:id="rId4" imgW="3720960" imgH="266400" progId="Equation.3">
                  <p:embed/>
                  <p:pic>
                    <p:nvPicPr>
                      <p:cNvPr id="305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704755"/>
                        <a:ext cx="636905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Initial spin order is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pulse generates transverse magnetization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Free precession changes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can detect the FID and obtain the spectrum by doing the Fourier transform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Generally, the FID is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the receiver phase is 0 we obtain a positive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Lorentzian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(after adding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when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rec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 obtain a negative line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when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rec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=±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 obtain a dispersive line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Single-pulse NMR experiment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3203848" y="1124744"/>
          <a:ext cx="173831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6" name="Формула" r:id="rId4" imgW="1015920" imgH="393480" progId="Equation.3">
                  <p:embed/>
                </p:oleObj>
              </mc:Choice>
              <mc:Fallback>
                <p:oleObj name="Формула" r:id="rId4" imgW="1015920" imgH="393480" progId="Equation.3">
                  <p:embed/>
                  <p:pic>
                    <p:nvPicPr>
                      <p:cNvPr id="306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124744"/>
                        <a:ext cx="1738312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3337743" y="2042170"/>
          <a:ext cx="17383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7" name="Формула" r:id="rId6" imgW="1015920" imgH="393480" progId="Equation.3">
                  <p:embed/>
                </p:oleObj>
              </mc:Choice>
              <mc:Fallback>
                <p:oleObj name="Формула" r:id="rId6" imgW="1015920" imgH="393480" progId="Equation.3">
                  <p:embed/>
                  <p:pic>
                    <p:nvPicPr>
                      <p:cNvPr id="306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743" y="2042170"/>
                        <a:ext cx="17383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1" name="Object 5"/>
          <p:cNvGraphicFramePr>
            <a:graphicFrameLocks noChangeAspect="1"/>
          </p:cNvGraphicFramePr>
          <p:nvPr/>
        </p:nvGraphicFramePr>
        <p:xfrm>
          <a:off x="1835696" y="3122613"/>
          <a:ext cx="36941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8" name="Формула" r:id="rId8" imgW="2158920" imgH="393480" progId="Equation.3">
                  <p:embed/>
                </p:oleObj>
              </mc:Choice>
              <mc:Fallback>
                <p:oleObj name="Формула" r:id="rId8" imgW="2158920" imgH="393480" progId="Equation.3">
                  <p:embed/>
                  <p:pic>
                    <p:nvPicPr>
                      <p:cNvPr id="306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122613"/>
                        <a:ext cx="369411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2" name="Object 6"/>
          <p:cNvGraphicFramePr>
            <a:graphicFrameLocks noChangeAspect="1"/>
          </p:cNvGraphicFramePr>
          <p:nvPr/>
        </p:nvGraphicFramePr>
        <p:xfrm>
          <a:off x="1426120" y="4891633"/>
          <a:ext cx="5018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9" name="Формула" r:id="rId10" imgW="2933640" imgH="241200" progId="Equation.3">
                  <p:embed/>
                </p:oleObj>
              </mc:Choice>
              <mc:Fallback>
                <p:oleObj name="Формула" r:id="rId10" imgW="2933640" imgH="241200" progId="Equation.3">
                  <p:embed/>
                  <p:pic>
                    <p:nvPicPr>
                      <p:cNvPr id="306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20" y="4891633"/>
                        <a:ext cx="50180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not the only operators, which satisfy the cyclic commutation relation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operators of this kind: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operator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often present in the Hamiltonian (secular interaction)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can immediately obtain what different interactions do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More complex NMR experiments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1238250" y="2420938"/>
          <a:ext cx="15875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4" name="Формула" r:id="rId4" imgW="927000" imgH="253800" progId="Equation.3">
                  <p:embed/>
                </p:oleObj>
              </mc:Choice>
              <mc:Fallback>
                <p:oleObj name="Формула" r:id="rId4" imgW="927000" imgH="253800" progId="Equation.3">
                  <p:embed/>
                  <p:pic>
                    <p:nvPicPr>
                      <p:cNvPr id="306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420938"/>
                        <a:ext cx="15875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5527675" y="2420938"/>
          <a:ext cx="15843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5" name="Формула" r:id="rId6" imgW="927000" imgH="253800" progId="Equation.3">
                  <p:embed/>
                </p:oleObj>
              </mc:Choice>
              <mc:Fallback>
                <p:oleObj name="Формула" r:id="rId6" imgW="927000" imgH="253800" progId="Equation.3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2420938"/>
                        <a:ext cx="158432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1560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2000"/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762000"/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)+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defTabSz="762000"/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J-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762000"/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)+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796450" y="3900264"/>
            <a:ext cx="15240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59224" y="4662264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567850" y="4662264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4512" y="431018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5320" y="535973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473624" y="4662264"/>
            <a:ext cx="8626" cy="73419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34650" y="4662264"/>
            <a:ext cx="0" cy="762000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5400000">
            <a:off x="4596550" y="5005164"/>
            <a:ext cx="381000" cy="609600"/>
          </a:xfrm>
          <a:prstGeom prst="arc">
            <a:avLst>
              <a:gd name="adj1" fmla="val 17365500"/>
              <a:gd name="adj2" fmla="val 0"/>
            </a:avLst>
          </a:prstGeom>
          <a:ln>
            <a:solidFill>
              <a:srgbClr val="0070C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6200000" flipH="1">
            <a:off x="4215550" y="5013791"/>
            <a:ext cx="381000" cy="609600"/>
          </a:xfrm>
          <a:prstGeom prst="arc">
            <a:avLst>
              <a:gd name="adj1" fmla="val 17365500"/>
              <a:gd name="adj2" fmla="val 0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33100" y="4967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1580" y="494981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963900" y="3900264"/>
            <a:ext cx="15240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726674" y="4662264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735300" y="4662264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51962" y="431018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4332" y="535973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endCxn id="22" idx="3"/>
          </p:cNvCxnSpPr>
          <p:nvPr/>
        </p:nvCxnSpPr>
        <p:spPr>
          <a:xfrm flipH="1">
            <a:off x="7187085" y="4670890"/>
            <a:ext cx="537263" cy="53019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2" idx="5"/>
          </p:cNvCxnSpPr>
          <p:nvPr/>
        </p:nvCxnSpPr>
        <p:spPr>
          <a:xfrm>
            <a:off x="7724346" y="4662264"/>
            <a:ext cx="540369" cy="538816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88224" y="46480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31224" y="465668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744580" y="4570246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732972" y="4703960"/>
            <a:ext cx="7380" cy="110130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37728" y="5889466"/>
            <a:ext cx="739065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usual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defTabSz="762000"/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-states of spin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which is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de-DE" sz="200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7732972" y="4660341"/>
            <a:ext cx="533400" cy="122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7190946" y="4668967"/>
            <a:ext cx="533400" cy="122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4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Key to simple experiments (from Shimon Vega)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503630"/>
            <a:ext cx="8460432" cy="634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-324544" y="404664"/>
            <a:ext cx="763264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76050" y="582592"/>
            <a:ext cx="110682" cy="28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Example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COSY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105"/>
          <p:cNvSpPr>
            <a:spLocks noChangeArrowheads="1"/>
          </p:cNvSpPr>
          <p:nvPr/>
        </p:nvSpPr>
        <p:spPr bwMode="auto">
          <a:xfrm>
            <a:off x="609600" y="1094601"/>
            <a:ext cx="3048000" cy="1600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7850" y="2845614"/>
            <a:ext cx="361315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/>
            <a:r>
              <a:rPr lang="de-DE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COSY: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J-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defTabSz="762000"/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connectivities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neigh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defTabSz="762000"/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boring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atoms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max. ~3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Freeform 50"/>
          <p:cNvSpPr>
            <a:spLocks/>
          </p:cNvSpPr>
          <p:nvPr/>
        </p:nvSpPr>
        <p:spPr bwMode="auto">
          <a:xfrm>
            <a:off x="1136650" y="1391464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2600325" y="1391464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3" name="Freeform 53"/>
          <p:cNvSpPr>
            <a:spLocks/>
          </p:cNvSpPr>
          <p:nvPr/>
        </p:nvSpPr>
        <p:spPr bwMode="auto">
          <a:xfrm>
            <a:off x="2663825" y="1323201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838200" y="2463026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1763713" y="138035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1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2947988" y="1381939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114800" y="838200"/>
            <a:ext cx="4495800" cy="34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 defTabSz="762000"/>
            <a:endParaRPr lang="de-DE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–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–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-magnetization stays on spin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efficiency of this pathway is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)sin(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diagonal peak will appear in the COSY-spectrum</a:t>
            </a:r>
          </a:p>
          <a:p>
            <a:pPr defTabSz="762000"/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07798" y="119675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58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two-fold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defTabSz="762000"/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Spectral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peaks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resolved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2D;</a:t>
            </a:r>
          </a:p>
          <a:p>
            <a:pPr algn="l" defTabSz="762000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on additional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coherence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obtained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708920"/>
            <a:ext cx="72030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2708920"/>
            <a:ext cx="66711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80540" y="934694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A51FB-AD77-47C7-B34E-779616A390E8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Example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COSY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105"/>
          <p:cNvSpPr>
            <a:spLocks noChangeArrowheads="1"/>
          </p:cNvSpPr>
          <p:nvPr/>
        </p:nvSpPr>
        <p:spPr bwMode="auto">
          <a:xfrm>
            <a:off x="609600" y="1094601"/>
            <a:ext cx="3048000" cy="1600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7850" y="2845614"/>
            <a:ext cx="361315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/>
            <a:r>
              <a:rPr lang="de-DE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COSY: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J-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defTabSz="762000"/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connectivities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neigh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defTabSz="762000"/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boring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atoms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max. ~3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Freeform 50"/>
          <p:cNvSpPr>
            <a:spLocks/>
          </p:cNvSpPr>
          <p:nvPr/>
        </p:nvSpPr>
        <p:spPr bwMode="auto">
          <a:xfrm>
            <a:off x="1136650" y="1391464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2600325" y="1391464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3" name="Freeform 53"/>
          <p:cNvSpPr>
            <a:spLocks/>
          </p:cNvSpPr>
          <p:nvPr/>
        </p:nvSpPr>
        <p:spPr bwMode="auto">
          <a:xfrm>
            <a:off x="2663825" y="1323201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838200" y="2463026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1763713" y="138035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1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2947988" y="1381939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114800" y="838200"/>
            <a:ext cx="4495800" cy="44012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de-DE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 defTabSz="762000"/>
            <a:endParaRPr lang="de-DE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–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 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–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-magnetization has gone from spin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to spin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efficiency of transfer is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)sin(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sin(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)sin(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cross-peak will appear in the COSY-spectrum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cross-peak is the direct evidence for J-coupling</a:t>
            </a:r>
          </a:p>
          <a:p>
            <a:pPr defTabSz="762000"/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06272" y="119675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ru-RU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58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two-fold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defTabSz="762000"/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Spectral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peaks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resolved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2D;</a:t>
            </a:r>
          </a:p>
          <a:p>
            <a:pPr algn="l" defTabSz="762000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on additional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coherence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obtained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996952"/>
            <a:ext cx="72030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2996952"/>
            <a:ext cx="66711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80540" y="934694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A51FB-AD77-47C7-B34E-779616A390E8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Example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COSY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7850" y="2845614"/>
            <a:ext cx="361315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/>
            <a:r>
              <a:rPr lang="de-DE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COSY: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J-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defTabSz="762000"/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connectivities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neigh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defTabSz="762000"/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boring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atoms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max. ~3 </a:t>
            </a:r>
            <a:r>
              <a:rPr lang="de-DE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de-DE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22" name="Группа 49"/>
          <p:cNvGrpSpPr/>
          <p:nvPr/>
        </p:nvGrpSpPr>
        <p:grpSpPr>
          <a:xfrm>
            <a:off x="4495800" y="2286000"/>
            <a:ext cx="3962400" cy="2362200"/>
            <a:chOff x="4495800" y="2286000"/>
            <a:chExt cx="3962400" cy="236220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4495800" y="2286000"/>
              <a:ext cx="39624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5046452" y="2286000"/>
              <a:ext cx="6096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6003982" y="2286000"/>
              <a:ext cx="6096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282130" y="2286000"/>
              <a:ext cx="6096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6908322" y="2286000"/>
              <a:ext cx="6096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597878" y="4267200"/>
              <a:ext cx="3352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758904" y="3581400"/>
              <a:ext cx="33944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902678" y="2971800"/>
              <a:ext cx="33944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980312" y="2675626"/>
              <a:ext cx="33944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267200" y="1214735"/>
            <a:ext cx="3810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spins</a:t>
            </a:r>
            <a:endParaRPr lang="de-DE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22052" y="5341203"/>
            <a:ext cx="84582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scalar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coupled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cross-peak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appear</a:t>
            </a:r>
            <a:endParaRPr lang="de-DE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762000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In 2D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peaks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overlap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in 1D-spectrum,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resolved</a:t>
            </a:r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араллелограмм 33"/>
          <p:cNvSpPr/>
          <p:nvPr/>
        </p:nvSpPr>
        <p:spPr>
          <a:xfrm>
            <a:off x="4495800" y="2286000"/>
            <a:ext cx="3962400" cy="23622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54424" y="47244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7090074">
            <a:off x="4407578" y="2286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105400" y="35052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7315200" y="22098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7772400" y="19050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6248400" y="28194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7341078" y="35052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520904" y="19050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6062930" y="35052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292304" y="28194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7680382" y="22098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7382774" y="19050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6984522" y="35052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5444704" y="22098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7162800" y="2819400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6400800" y="2201174"/>
            <a:ext cx="762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60032" y="4293096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A51FB-AD77-47C7-B34E-779616A390E8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sp>
        <p:nvSpPr>
          <p:cNvPr id="54" name="Rectangle 105"/>
          <p:cNvSpPr>
            <a:spLocks noChangeArrowheads="1"/>
          </p:cNvSpPr>
          <p:nvPr/>
        </p:nvSpPr>
        <p:spPr bwMode="auto">
          <a:xfrm>
            <a:off x="609600" y="1094601"/>
            <a:ext cx="3048000" cy="1600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3200" rIns="90000" bIns="432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1136650" y="1391464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>
            <a:off x="2600325" y="1391464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2663825" y="1323201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H="1">
            <a:off x="838200" y="2463026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1763713" y="138035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1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2947988" y="1381939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0540" y="934694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Summary, part 2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27707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</a:rPr>
              <a:t>Density matrix description of spin ensembles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</a:rPr>
              <a:t>QM description of NMR experiments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</a:rPr>
              <a:t>QM in action: some NMR examples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Example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INEPT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495800" y="1168291"/>
            <a:ext cx="4495800" cy="4708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NMR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proportional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-ratio</a:t>
            </a:r>
          </a:p>
          <a:p>
            <a:pPr algn="l" defTabSz="762000"/>
            <a:endParaRPr lang="de-DE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protons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aseline="30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aseline="30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defTabSz="762000"/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polarization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H→X-spin</a:t>
            </a: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NOE is not (always) the best solution: coherent mechanism and proper pulsing work better</a:t>
            </a: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INEPT=</a:t>
            </a:r>
            <a:r>
              <a:rPr lang="de-DE" sz="2000" b="1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nsensitive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u="sng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uclei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nhanced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u="sng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olarization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ransfer</a:t>
            </a:r>
          </a:p>
          <a:p>
            <a:pPr defTabSz="762000"/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369" y="82742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Populations at equilibrium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2924944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568" y="1484784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87624" y="2611034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9764" y="1781442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26698" y="2763676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896350" y="2763676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1225370" y="2438140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1395022" y="2438140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2446264" y="2898824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2615916" y="2898824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2437638" y="3068960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2607290" y="3068960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332154" y="1818946"/>
            <a:ext cx="360040" cy="108012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1285510" y="1502036"/>
            <a:ext cx="360040" cy="108012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268258" y="2628286"/>
            <a:ext cx="360040" cy="2880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25812" y="1493410"/>
            <a:ext cx="360040" cy="2880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078112" y="280680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1187624" y="280680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/>
          <p:cNvSpPr/>
          <p:nvPr/>
        </p:nvSpPr>
        <p:spPr>
          <a:xfrm>
            <a:off x="355032" y="167493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464544" y="167493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Овал 34"/>
          <p:cNvSpPr/>
          <p:nvPr/>
        </p:nvSpPr>
        <p:spPr>
          <a:xfrm>
            <a:off x="3526384" y="292470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3635896" y="292470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538010" y="302283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3647522" y="302283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31310" y="28436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11247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544" y="172406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08932" y="235750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0186" y="30799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7454" y="141277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9477" y="184482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2483768" y="1574044"/>
            <a:ext cx="72008" cy="1296144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653662" y="1565418"/>
            <a:ext cx="72008" cy="1296144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Группа 49"/>
          <p:cNvGrpSpPr/>
          <p:nvPr/>
        </p:nvGrpSpPr>
        <p:grpSpPr>
          <a:xfrm>
            <a:off x="3512132" y="2492896"/>
            <a:ext cx="241902" cy="368666"/>
            <a:chOff x="3512132" y="1565418"/>
            <a:chExt cx="241902" cy="1296144"/>
          </a:xfrm>
        </p:grpSpPr>
        <p:sp>
          <p:nvSpPr>
            <p:cNvPr id="48" name="Равнобедренный треугольник 47"/>
            <p:cNvSpPr/>
            <p:nvPr/>
          </p:nvSpPr>
          <p:spPr>
            <a:xfrm>
              <a:off x="3512132" y="1565418"/>
              <a:ext cx="72008" cy="129614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>
              <a:off x="3682026" y="1565418"/>
              <a:ext cx="72008" cy="129614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683568" y="5949280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83568" y="4509120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187624" y="5635370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99764" y="4805778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95878" y="4624258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Овал 55"/>
          <p:cNvSpPr/>
          <p:nvPr/>
        </p:nvSpPr>
        <p:spPr>
          <a:xfrm>
            <a:off x="265530" y="4624258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Овал 56"/>
          <p:cNvSpPr/>
          <p:nvPr/>
        </p:nvSpPr>
        <p:spPr>
          <a:xfrm>
            <a:off x="1403648" y="5462476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1573300" y="5462476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1268258" y="5652622"/>
            <a:ext cx="360040" cy="2880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625812" y="4517746"/>
            <a:ext cx="360040" cy="2880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899592" y="583114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Овал 67"/>
          <p:cNvSpPr/>
          <p:nvPr/>
        </p:nvSpPr>
        <p:spPr>
          <a:xfrm>
            <a:off x="1009104" y="583114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Овал 68"/>
          <p:cNvSpPr/>
          <p:nvPr/>
        </p:nvSpPr>
        <p:spPr>
          <a:xfrm>
            <a:off x="430040" y="469064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Овал 69"/>
          <p:cNvSpPr/>
          <p:nvPr/>
        </p:nvSpPr>
        <p:spPr>
          <a:xfrm>
            <a:off x="539552" y="469064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831310" y="58679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7584" y="4149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7544" y="474839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08932" y="538184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0186" y="610425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03848" y="486916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Равнобедренный треугольник 84"/>
          <p:cNvSpPr/>
          <p:nvPr/>
        </p:nvSpPr>
        <p:spPr>
          <a:xfrm flipV="1">
            <a:off x="3512132" y="5885898"/>
            <a:ext cx="51756" cy="639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Равнобедренный треугольник 85"/>
          <p:cNvSpPr/>
          <p:nvPr/>
        </p:nvSpPr>
        <p:spPr>
          <a:xfrm>
            <a:off x="3682026" y="4149080"/>
            <a:ext cx="45719" cy="17368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Выгнутая вверх стрелка 86"/>
          <p:cNvSpPr/>
          <p:nvPr/>
        </p:nvSpPr>
        <p:spPr>
          <a:xfrm rot="15427161">
            <a:off x="-261423" y="5253373"/>
            <a:ext cx="1157740" cy="4088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9567547">
            <a:off x="195051" y="5229200"/>
            <a:ext cx="758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selective</a:t>
            </a:r>
          </a:p>
          <a:p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inversion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Angular momentum and magnetic moment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399" y="1916832"/>
            <a:ext cx="8774113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So, </a:t>
            </a:r>
            <a:r>
              <a:rPr lang="el-GR" sz="2000" i="1" dirty="0" smtClean="0">
                <a:latin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</a:rPr>
              <a:t> is proportional to </a:t>
            </a:r>
            <a:r>
              <a:rPr lang="en-US" sz="2000" i="1" dirty="0" smtClean="0">
                <a:latin typeface="Times New Roman" pitchFamily="18" charset="0"/>
              </a:rPr>
              <a:t>a.m.</a:t>
            </a:r>
            <a:r>
              <a:rPr lang="en-US" sz="2000" dirty="0" smtClean="0">
                <a:latin typeface="Times New Roman" pitchFamily="18" charset="0"/>
              </a:rPr>
              <a:t>; when </a:t>
            </a:r>
            <a:r>
              <a:rPr lang="en-US" sz="2000" i="1" dirty="0" smtClean="0">
                <a:latin typeface="Times New Roman" pitchFamily="18" charset="0"/>
              </a:rPr>
              <a:t>a.m.</a:t>
            </a:r>
            <a:r>
              <a:rPr lang="en-US" sz="2000" dirty="0" smtClean="0">
                <a:latin typeface="Times New Roman" pitchFamily="18" charset="0"/>
              </a:rPr>
              <a:t> is measured in </a:t>
            </a:r>
            <a:r>
              <a:rPr lang="en-US" sz="2000" i="1" dirty="0" smtClean="0">
                <a:latin typeface="Times New Roman" pitchFamily="18" charset="0"/>
              </a:rPr>
              <a:t>ħ</a:t>
            </a:r>
            <a:r>
              <a:rPr lang="en-US" sz="2000" dirty="0" smtClean="0">
                <a:latin typeface="Times New Roman" pitchFamily="18" charset="0"/>
              </a:rPr>
              <a:t> units</a:t>
            </a:r>
          </a:p>
          <a:p>
            <a:endParaRPr lang="en-US" sz="2000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Quantum mechanics: this is not entirely correct</a:t>
            </a:r>
          </a:p>
          <a:p>
            <a:endParaRPr lang="en-US" sz="2000" dirty="0" smtClean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We are wrong by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g-factor</a:t>
            </a:r>
            <a:r>
              <a:rPr lang="en-US" sz="2000" dirty="0" smtClean="0">
                <a:latin typeface="Times New Roman" pitchFamily="18" charset="0"/>
              </a:rPr>
              <a:t>! g=2 for an elementary spin-½ particle (Dirac)</a:t>
            </a:r>
            <a:endParaRPr lang="ru-RU" sz="2000" dirty="0" smtClean="0">
              <a:latin typeface="Times New Roman" pitchFamily="18" charset="0"/>
            </a:endParaRPr>
          </a:p>
          <a:p>
            <a:endParaRPr lang="ru-RU" sz="2000" dirty="0">
              <a:latin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</a:endParaRPr>
          </a:p>
          <a:p>
            <a:endParaRPr lang="ru-RU" sz="2000" dirty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How about nuclear spins?</a:t>
            </a:r>
          </a:p>
          <a:p>
            <a:endParaRPr lang="en-US" sz="2000" dirty="0">
              <a:latin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Proton g-factor is significantly larger than 2, neutron has magnetic moment</a:t>
            </a:r>
          </a:p>
          <a:p>
            <a:endParaRPr lang="en-US" sz="500" dirty="0" smtClean="0">
              <a:latin typeface="Times New Roman" pitchFamily="18" charset="0"/>
            </a:endParaRPr>
          </a:p>
          <a:p>
            <a:endParaRPr lang="en-US" sz="2000" dirty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Relation between </a:t>
            </a:r>
            <a:r>
              <a:rPr lang="en-US" sz="2000" i="1" dirty="0" smtClean="0">
                <a:latin typeface="Times New Roman" pitchFamily="18" charset="0"/>
              </a:rPr>
              <a:t>µ</a:t>
            </a:r>
            <a:r>
              <a:rPr lang="en-US" sz="2000" dirty="0" smtClean="0">
                <a:latin typeface="Times New Roman" pitchFamily="18" charset="0"/>
              </a:rPr>
              <a:t> and </a:t>
            </a:r>
            <a:r>
              <a:rPr lang="en-US" sz="2000" i="1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: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987823" y="834479"/>
            <a:ext cx="538465" cy="1082353"/>
            <a:chOff x="1115616" y="2636912"/>
            <a:chExt cx="864096" cy="1584176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V="1">
              <a:off x="1547664" y="2636912"/>
              <a:ext cx="0" cy="158417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1115616" y="3212976"/>
              <a:ext cx="864096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Выгнутая влево стрелка 13"/>
            <p:cNvSpPr/>
            <p:nvPr/>
          </p:nvSpPr>
          <p:spPr>
            <a:xfrm>
              <a:off x="1259632" y="2878814"/>
              <a:ext cx="216024" cy="28803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лево стрелка 14"/>
            <p:cNvSpPr/>
            <p:nvPr/>
          </p:nvSpPr>
          <p:spPr>
            <a:xfrm flipH="1" flipV="1">
              <a:off x="1602420" y="2861562"/>
              <a:ext cx="216024" cy="27940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90923"/>
              </p:ext>
            </p:extLst>
          </p:nvPr>
        </p:nvGraphicFramePr>
        <p:xfrm>
          <a:off x="5495007" y="1013743"/>
          <a:ext cx="1165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7" name="Формула" r:id="rId3" imgW="698400" imgH="393480" progId="Equation.3">
                  <p:embed/>
                </p:oleObj>
              </mc:Choice>
              <mc:Fallback>
                <p:oleObj name="Формула" r:id="rId3" imgW="698400" imgH="393480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007" y="1013743"/>
                        <a:ext cx="1165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79801"/>
              </p:ext>
            </p:extLst>
          </p:nvPr>
        </p:nvGraphicFramePr>
        <p:xfrm>
          <a:off x="613494" y="3600311"/>
          <a:ext cx="705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8" name="Уравнение" r:id="rId5" imgW="4546440" imgH="444240" progId="Equation.3">
                  <p:embed/>
                </p:oleObj>
              </mc:Choice>
              <mc:Fallback>
                <p:oleObj name="Уравнение" r:id="rId5" imgW="4546440" imgH="444240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94" y="3600311"/>
                        <a:ext cx="7054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7378" name="Picture 2" descr="Image result for schwinger gravest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69" y="3939062"/>
            <a:ext cx="1390918" cy="9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939505" y="1177256"/>
            <a:ext cx="1224136" cy="327025"/>
          </a:xfrm>
          <a:prstGeom prst="rightArrow">
            <a:avLst>
              <a:gd name="adj1" fmla="val 50000"/>
              <a:gd name="adj2" fmla="val 119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10863"/>
              </p:ext>
            </p:extLst>
          </p:nvPr>
        </p:nvGraphicFramePr>
        <p:xfrm>
          <a:off x="467544" y="4680431"/>
          <a:ext cx="78232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9" name="Уравнение" r:id="rId8" imgW="5041800" imgH="393480" progId="Equation.3">
                  <p:embed/>
                </p:oleObj>
              </mc:Choice>
              <mc:Fallback>
                <p:oleObj name="Уравнение" r:id="rId8" imgW="5041800" imgH="393480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80431"/>
                        <a:ext cx="7823200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286251"/>
              </p:ext>
            </p:extLst>
          </p:nvPr>
        </p:nvGraphicFramePr>
        <p:xfrm>
          <a:off x="3995936" y="5699596"/>
          <a:ext cx="2190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0" name="Уравнение" r:id="rId10" imgW="1409400" imgH="253800" progId="Equation.3">
                  <p:embed/>
                </p:oleObj>
              </mc:Choice>
              <mc:Fallback>
                <p:oleObj name="Уравнение" r:id="rId10" imgW="1409400" imgH="253800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699596"/>
                        <a:ext cx="21907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238871"/>
              </p:ext>
            </p:extLst>
          </p:nvPr>
        </p:nvGraphicFramePr>
        <p:xfrm>
          <a:off x="3963962" y="6275660"/>
          <a:ext cx="2408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1" name="Уравнение" r:id="rId12" imgW="1549080" imgH="253800" progId="Equation.3">
                  <p:embed/>
                </p:oleObj>
              </mc:Choice>
              <mc:Fallback>
                <p:oleObj name="Уравнение" r:id="rId12" imgW="1549080" imgH="253800" progId="Equation.3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62" y="6275660"/>
                        <a:ext cx="24082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>
            <a:endCxn id="21" idx="1"/>
          </p:cNvCxnSpPr>
          <p:nvPr/>
        </p:nvCxnSpPr>
        <p:spPr>
          <a:xfrm flipV="1">
            <a:off x="3212183" y="5896446"/>
            <a:ext cx="783753" cy="2688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12183" y="6198310"/>
            <a:ext cx="783753" cy="2688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8224" y="5746030"/>
            <a:ext cx="1732194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-ratio, gyromagnetic ratio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703885" y="4183752"/>
            <a:ext cx="3008421" cy="352986"/>
          </a:xfrm>
          <a:custGeom>
            <a:avLst/>
            <a:gdLst>
              <a:gd name="connsiteX0" fmla="*/ 2936630 w 2936630"/>
              <a:gd name="connsiteY0" fmla="*/ 0 h 406179"/>
              <a:gd name="connsiteX1" fmla="*/ 1890346 w 2936630"/>
              <a:gd name="connsiteY1" fmla="*/ 386861 h 406179"/>
              <a:gd name="connsiteX2" fmla="*/ 422030 w 2936630"/>
              <a:gd name="connsiteY2" fmla="*/ 316523 h 406179"/>
              <a:gd name="connsiteX3" fmla="*/ 0 w 2936630"/>
              <a:gd name="connsiteY3" fmla="*/ 43961 h 406179"/>
              <a:gd name="connsiteX0" fmla="*/ 2910731 w 2910731"/>
              <a:gd name="connsiteY0" fmla="*/ 436828 h 861388"/>
              <a:gd name="connsiteX1" fmla="*/ 1864447 w 2910731"/>
              <a:gd name="connsiteY1" fmla="*/ 823689 h 861388"/>
              <a:gd name="connsiteX2" fmla="*/ 396131 w 2910731"/>
              <a:gd name="connsiteY2" fmla="*/ 753351 h 861388"/>
              <a:gd name="connsiteX3" fmla="*/ 0 w 2910731"/>
              <a:gd name="connsiteY3" fmla="*/ 0 h 861388"/>
              <a:gd name="connsiteX0" fmla="*/ 2910731 w 2910731"/>
              <a:gd name="connsiteY0" fmla="*/ 436828 h 844240"/>
              <a:gd name="connsiteX1" fmla="*/ 1864447 w 2910731"/>
              <a:gd name="connsiteY1" fmla="*/ 823689 h 844240"/>
              <a:gd name="connsiteX2" fmla="*/ 724184 w 2910731"/>
              <a:gd name="connsiteY2" fmla="*/ 706823 h 844240"/>
              <a:gd name="connsiteX3" fmla="*/ 0 w 2910731"/>
              <a:gd name="connsiteY3" fmla="*/ 0 h 844240"/>
              <a:gd name="connsiteX0" fmla="*/ 2910731 w 2910731"/>
              <a:gd name="connsiteY0" fmla="*/ 436828 h 870664"/>
              <a:gd name="connsiteX1" fmla="*/ 1916245 w 2910731"/>
              <a:gd name="connsiteY1" fmla="*/ 854707 h 870664"/>
              <a:gd name="connsiteX2" fmla="*/ 724184 w 2910731"/>
              <a:gd name="connsiteY2" fmla="*/ 706823 h 870664"/>
              <a:gd name="connsiteX3" fmla="*/ 0 w 2910731"/>
              <a:gd name="connsiteY3" fmla="*/ 0 h 870664"/>
              <a:gd name="connsiteX0" fmla="*/ 2953896 w 2953896"/>
              <a:gd name="connsiteY0" fmla="*/ 142151 h 891553"/>
              <a:gd name="connsiteX1" fmla="*/ 1916245 w 2953896"/>
              <a:gd name="connsiteY1" fmla="*/ 854707 h 891553"/>
              <a:gd name="connsiteX2" fmla="*/ 724184 w 2953896"/>
              <a:gd name="connsiteY2" fmla="*/ 706823 h 891553"/>
              <a:gd name="connsiteX3" fmla="*/ 0 w 2953896"/>
              <a:gd name="connsiteY3" fmla="*/ 0 h 891553"/>
              <a:gd name="connsiteX0" fmla="*/ 2953896 w 2953896"/>
              <a:gd name="connsiteY0" fmla="*/ 142151 h 891553"/>
              <a:gd name="connsiteX1" fmla="*/ 1916245 w 2953896"/>
              <a:gd name="connsiteY1" fmla="*/ 854707 h 891553"/>
              <a:gd name="connsiteX2" fmla="*/ 724184 w 2953896"/>
              <a:gd name="connsiteY2" fmla="*/ 706823 h 891553"/>
              <a:gd name="connsiteX3" fmla="*/ 0 w 2953896"/>
              <a:gd name="connsiteY3" fmla="*/ 0 h 89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3896" h="891553">
                <a:moveTo>
                  <a:pt x="2953896" y="142151"/>
                </a:moveTo>
                <a:cubicBezTo>
                  <a:pt x="2657570" y="448789"/>
                  <a:pt x="2287864" y="760595"/>
                  <a:pt x="1916245" y="854707"/>
                </a:cubicBezTo>
                <a:cubicBezTo>
                  <a:pt x="1544626" y="948819"/>
                  <a:pt x="1043558" y="849274"/>
                  <a:pt x="724184" y="706823"/>
                </a:cubicBezTo>
                <a:cubicBezTo>
                  <a:pt x="404810" y="564372"/>
                  <a:pt x="53486" y="107706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6" name="Picture 26" descr="Image result for dirac gravestone\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04" y="1773359"/>
            <a:ext cx="1378696" cy="12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4067944" y="2407956"/>
            <a:ext cx="3661025" cy="80502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533400" y="914400"/>
            <a:ext cx="3048000" cy="3204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3200" rIns="90000" bIns="43200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INEPT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explanation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648200" y="3124200"/>
            <a:ext cx="28956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All spins are along x</a:t>
            </a:r>
          </a:p>
          <a:p>
            <a:pPr defTabSz="762000"/>
            <a:endParaRPr lang="de-DE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1136650" y="1296578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2600325" y="1296578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0" name="Line 54"/>
          <p:cNvSpPr>
            <a:spLocks noChangeShapeType="1"/>
          </p:cNvSpPr>
          <p:nvPr/>
        </p:nvSpPr>
        <p:spPr bwMode="auto">
          <a:xfrm flipH="1">
            <a:off x="838200" y="2368140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1473678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Freeform 51"/>
          <p:cNvSpPr>
            <a:spLocks/>
          </p:cNvSpPr>
          <p:nvPr/>
        </p:nvSpPr>
        <p:spPr bwMode="auto">
          <a:xfrm>
            <a:off x="2600325" y="2735263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6" name="Freeform 53"/>
          <p:cNvSpPr>
            <a:spLocks/>
          </p:cNvSpPr>
          <p:nvPr/>
        </p:nvSpPr>
        <p:spPr bwMode="auto">
          <a:xfrm>
            <a:off x="2663825" y="2667000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8" name="Line 54"/>
          <p:cNvSpPr>
            <a:spLocks noChangeShapeType="1"/>
          </p:cNvSpPr>
          <p:nvPr/>
        </p:nvSpPr>
        <p:spPr bwMode="auto">
          <a:xfrm flipH="1">
            <a:off x="838200" y="3806825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2947988" y="2725738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Freeform 51"/>
          <p:cNvSpPr>
            <a:spLocks/>
          </p:cNvSpPr>
          <p:nvPr/>
        </p:nvSpPr>
        <p:spPr bwMode="auto">
          <a:xfrm>
            <a:off x="1828800" y="1302592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2" name="Freeform 51"/>
          <p:cNvSpPr>
            <a:spLocks/>
          </p:cNvSpPr>
          <p:nvPr/>
        </p:nvSpPr>
        <p:spPr bwMode="auto">
          <a:xfrm>
            <a:off x="1828800" y="2736850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2193925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540" y="93469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348" y="237386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644" y="1752600"/>
            <a:ext cx="481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4306669"/>
            <a:ext cx="3613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/>
            <a:r>
              <a:rPr lang="de-DE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INEPT: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transferring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de-DE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1219200" y="1905000"/>
            <a:ext cx="3581400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157276" y="1143000"/>
            <a:ext cx="15240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920050" y="1905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928676" y="1905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45338" y="155292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6146" y="260246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5834450" y="1905000"/>
            <a:ext cx="8626" cy="73419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995476" y="1905000"/>
            <a:ext cx="0" cy="762000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5400000">
            <a:off x="5957376" y="2247900"/>
            <a:ext cx="381000" cy="609600"/>
          </a:xfrm>
          <a:prstGeom prst="arc">
            <a:avLst>
              <a:gd name="adj1" fmla="val 17365500"/>
              <a:gd name="adj2" fmla="val 0"/>
            </a:avLst>
          </a:prstGeom>
          <a:ln>
            <a:solidFill>
              <a:srgbClr val="0070C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Дуга 38"/>
          <p:cNvSpPr/>
          <p:nvPr/>
        </p:nvSpPr>
        <p:spPr>
          <a:xfrm rot="16200000" flipH="1">
            <a:off x="5576376" y="2256527"/>
            <a:ext cx="381000" cy="609600"/>
          </a:xfrm>
          <a:prstGeom prst="arc">
            <a:avLst>
              <a:gd name="adj1" fmla="val 17365500"/>
              <a:gd name="adj2" fmla="val 0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3926" y="2209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62406" y="21925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533400" y="914400"/>
            <a:ext cx="3048000" cy="3204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3200" rIns="90000" bIns="43200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INEPT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explanation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1136650" y="1296578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2600325" y="1296578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0" name="Line 54"/>
          <p:cNvSpPr>
            <a:spLocks noChangeShapeType="1"/>
          </p:cNvSpPr>
          <p:nvPr/>
        </p:nvSpPr>
        <p:spPr bwMode="auto">
          <a:xfrm flipH="1">
            <a:off x="838200" y="2368140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1473678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Freeform 51"/>
          <p:cNvSpPr>
            <a:spLocks/>
          </p:cNvSpPr>
          <p:nvPr/>
        </p:nvSpPr>
        <p:spPr bwMode="auto">
          <a:xfrm>
            <a:off x="2600325" y="2735263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6" name="Freeform 53"/>
          <p:cNvSpPr>
            <a:spLocks/>
          </p:cNvSpPr>
          <p:nvPr/>
        </p:nvSpPr>
        <p:spPr bwMode="auto">
          <a:xfrm>
            <a:off x="2663825" y="2667000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8" name="Line 54"/>
          <p:cNvSpPr>
            <a:spLocks noChangeShapeType="1"/>
          </p:cNvSpPr>
          <p:nvPr/>
        </p:nvSpPr>
        <p:spPr bwMode="auto">
          <a:xfrm flipH="1">
            <a:off x="838200" y="3806825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2947988" y="2725738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Freeform 51"/>
          <p:cNvSpPr>
            <a:spLocks/>
          </p:cNvSpPr>
          <p:nvPr/>
        </p:nvSpPr>
        <p:spPr bwMode="auto">
          <a:xfrm>
            <a:off x="1828800" y="1302592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2" name="Freeform 51"/>
          <p:cNvSpPr>
            <a:spLocks/>
          </p:cNvSpPr>
          <p:nvPr/>
        </p:nvSpPr>
        <p:spPr bwMode="auto">
          <a:xfrm>
            <a:off x="1828800" y="2736850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2193925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540" y="93469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348" y="237386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644" y="1752600"/>
            <a:ext cx="481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4306669"/>
            <a:ext cx="3613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/>
            <a:r>
              <a:rPr lang="de-DE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INEPT: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transferring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de-DE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1835696" y="1905000"/>
            <a:ext cx="2964904" cy="4438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423792" y="3068960"/>
            <a:ext cx="3244552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τ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=1/4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angle between spins is 90 degrees</a:t>
            </a:r>
          </a:p>
          <a:p>
            <a:pPr algn="ctr" defTabSz="762000"/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157276" y="1143000"/>
            <a:ext cx="15240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920050" y="1905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45338" y="155292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76146" y="260246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>
            <a:endCxn id="43" idx="3"/>
          </p:cNvCxnSpPr>
          <p:nvPr/>
        </p:nvCxnSpPr>
        <p:spPr>
          <a:xfrm flipH="1">
            <a:off x="5380461" y="1905000"/>
            <a:ext cx="486939" cy="53881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43" idx="5"/>
          </p:cNvCxnSpPr>
          <p:nvPr/>
        </p:nvCxnSpPr>
        <p:spPr>
          <a:xfrm>
            <a:off x="5943600" y="1905000"/>
            <a:ext cx="514491" cy="538816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Дуга 48"/>
          <p:cNvSpPr/>
          <p:nvPr/>
        </p:nvSpPr>
        <p:spPr>
          <a:xfrm rot="5400000">
            <a:off x="5957376" y="2247900"/>
            <a:ext cx="381000" cy="609600"/>
          </a:xfrm>
          <a:prstGeom prst="arc">
            <a:avLst>
              <a:gd name="adj1" fmla="val 17365500"/>
              <a:gd name="adj2" fmla="val 0"/>
            </a:avLst>
          </a:prstGeom>
          <a:ln>
            <a:solidFill>
              <a:srgbClr val="0070C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Дуга 49"/>
          <p:cNvSpPr/>
          <p:nvPr/>
        </p:nvSpPr>
        <p:spPr>
          <a:xfrm rot="16200000" flipH="1">
            <a:off x="5576376" y="2256527"/>
            <a:ext cx="381000" cy="609600"/>
          </a:xfrm>
          <a:prstGeom prst="arc">
            <a:avLst>
              <a:gd name="adj1" fmla="val 17365500"/>
              <a:gd name="adj2" fmla="val 0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93926" y="2209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62406" y="21925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533400" y="914400"/>
            <a:ext cx="3048000" cy="3204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3200" rIns="90000" bIns="43200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INEPT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explanation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1136650" y="1296578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2600325" y="1296578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0" name="Line 54"/>
          <p:cNvSpPr>
            <a:spLocks noChangeShapeType="1"/>
          </p:cNvSpPr>
          <p:nvPr/>
        </p:nvSpPr>
        <p:spPr bwMode="auto">
          <a:xfrm flipH="1">
            <a:off x="838200" y="2368140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1473678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Freeform 51"/>
          <p:cNvSpPr>
            <a:spLocks/>
          </p:cNvSpPr>
          <p:nvPr/>
        </p:nvSpPr>
        <p:spPr bwMode="auto">
          <a:xfrm>
            <a:off x="2600325" y="2735263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6" name="Freeform 53"/>
          <p:cNvSpPr>
            <a:spLocks/>
          </p:cNvSpPr>
          <p:nvPr/>
        </p:nvSpPr>
        <p:spPr bwMode="auto">
          <a:xfrm>
            <a:off x="2663825" y="2667000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8" name="Line 54"/>
          <p:cNvSpPr>
            <a:spLocks noChangeShapeType="1"/>
          </p:cNvSpPr>
          <p:nvPr/>
        </p:nvSpPr>
        <p:spPr bwMode="auto">
          <a:xfrm flipH="1">
            <a:off x="838200" y="3806825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2947988" y="2725738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Freeform 51"/>
          <p:cNvSpPr>
            <a:spLocks/>
          </p:cNvSpPr>
          <p:nvPr/>
        </p:nvSpPr>
        <p:spPr bwMode="auto">
          <a:xfrm>
            <a:off x="1828800" y="1302592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2" name="Freeform 51"/>
          <p:cNvSpPr>
            <a:spLocks/>
          </p:cNvSpPr>
          <p:nvPr/>
        </p:nvSpPr>
        <p:spPr bwMode="auto">
          <a:xfrm>
            <a:off x="1828800" y="2736850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2193925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540" y="93469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348" y="237386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644" y="1752600"/>
            <a:ext cx="481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4306669"/>
            <a:ext cx="3613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/>
            <a:r>
              <a:rPr lang="de-DE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INEPT: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transferring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de-DE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051720" y="1905000"/>
            <a:ext cx="2748880" cy="4438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495800" y="3124200"/>
            <a:ext cx="3316560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Components are flip by protons pulse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Their colors are exchanged by X-nucleus pulse</a:t>
            </a:r>
          </a:p>
          <a:p>
            <a:pPr defTabSz="762000"/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157276" y="1143000"/>
            <a:ext cx="15240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920050" y="1905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928676" y="1905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45338" y="155292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76146" y="260246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952226" y="1362974"/>
            <a:ext cx="486939" cy="53881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359878" y="1366184"/>
            <a:ext cx="514491" cy="538816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Дуга 38"/>
          <p:cNvSpPr/>
          <p:nvPr/>
        </p:nvSpPr>
        <p:spPr>
          <a:xfrm rot="5400000" flipH="1" flipV="1">
            <a:off x="5067300" y="1350752"/>
            <a:ext cx="533400" cy="457200"/>
          </a:xfrm>
          <a:prstGeom prst="arc">
            <a:avLst>
              <a:gd name="adj1" fmla="val 17365500"/>
              <a:gd name="adj2" fmla="val 0"/>
            </a:avLst>
          </a:prstGeom>
          <a:ln>
            <a:solidFill>
              <a:srgbClr val="0070C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68902" y="1524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22688" y="15240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Дуга 52"/>
          <p:cNvSpPr/>
          <p:nvPr/>
        </p:nvSpPr>
        <p:spPr>
          <a:xfrm rot="16200000" flipV="1">
            <a:off x="6182988" y="1333500"/>
            <a:ext cx="533400" cy="457200"/>
          </a:xfrm>
          <a:prstGeom prst="arc">
            <a:avLst>
              <a:gd name="adj1" fmla="val 17365500"/>
              <a:gd name="adj2" fmla="val 0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533400" y="914400"/>
            <a:ext cx="3048000" cy="3204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3200" rIns="90000" bIns="43200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INEPT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explanation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1136650" y="1296578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2600325" y="1296578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0" name="Line 54"/>
          <p:cNvSpPr>
            <a:spLocks noChangeShapeType="1"/>
          </p:cNvSpPr>
          <p:nvPr/>
        </p:nvSpPr>
        <p:spPr bwMode="auto">
          <a:xfrm flipH="1">
            <a:off x="838200" y="2368140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1473678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Freeform 51"/>
          <p:cNvSpPr>
            <a:spLocks/>
          </p:cNvSpPr>
          <p:nvPr/>
        </p:nvSpPr>
        <p:spPr bwMode="auto">
          <a:xfrm>
            <a:off x="2600325" y="2735263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6" name="Freeform 53"/>
          <p:cNvSpPr>
            <a:spLocks/>
          </p:cNvSpPr>
          <p:nvPr/>
        </p:nvSpPr>
        <p:spPr bwMode="auto">
          <a:xfrm>
            <a:off x="2663825" y="2667000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8" name="Line 54"/>
          <p:cNvSpPr>
            <a:spLocks noChangeShapeType="1"/>
          </p:cNvSpPr>
          <p:nvPr/>
        </p:nvSpPr>
        <p:spPr bwMode="auto">
          <a:xfrm flipH="1">
            <a:off x="838200" y="3806825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2947988" y="2725738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Freeform 51"/>
          <p:cNvSpPr>
            <a:spLocks/>
          </p:cNvSpPr>
          <p:nvPr/>
        </p:nvSpPr>
        <p:spPr bwMode="auto">
          <a:xfrm>
            <a:off x="1828800" y="1302592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2" name="Freeform 51"/>
          <p:cNvSpPr>
            <a:spLocks/>
          </p:cNvSpPr>
          <p:nvPr/>
        </p:nvSpPr>
        <p:spPr bwMode="auto">
          <a:xfrm>
            <a:off x="1828800" y="2736850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2193925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540" y="93469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348" y="237386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644" y="1752600"/>
            <a:ext cx="481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4306669"/>
            <a:ext cx="3613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/>
            <a:r>
              <a:rPr lang="de-DE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INEPT: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transferring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de-DE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555776" y="1905000"/>
            <a:ext cx="2244824" cy="3718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495800" y="3124200"/>
            <a:ext cx="3810000" cy="2246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Spins are along y for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τ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=1/4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</a:p>
          <a:p>
            <a:pPr defTabSz="7620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last proton pulse results in one component positive and one negative</a:t>
            </a:r>
          </a:p>
          <a:p>
            <a:pPr defTabSz="762000"/>
            <a:r>
              <a:rPr lang="en-US" sz="20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Reminder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first both were positive</a:t>
            </a:r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157276" y="1143000"/>
            <a:ext cx="15240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920050" y="1905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4928676" y="19050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45338" y="155292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76146" y="260246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5952226" y="1910416"/>
            <a:ext cx="729050" cy="321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55" idx="2"/>
          </p:cNvCxnSpPr>
          <p:nvPr/>
        </p:nvCxnSpPr>
        <p:spPr>
          <a:xfrm flipH="1">
            <a:off x="5157276" y="1905000"/>
            <a:ext cx="717094" cy="0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168902" y="1905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22688" y="184046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533400" y="914400"/>
            <a:ext cx="3048000" cy="3204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3200" rIns="90000" bIns="43200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71117" name="Rectangle 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INEPT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experiment</a:t>
            </a:r>
            <a:r>
              <a:rPr lang="de-DE" sz="32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de-DE" sz="3200" dirty="0" err="1" smtClean="0">
                <a:solidFill>
                  <a:srgbClr val="FF0000"/>
                </a:solidFill>
                <a:latin typeface="Times New Roman" pitchFamily="18" charset="0"/>
              </a:rPr>
              <a:t>explanation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1136650" y="1296578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2600325" y="1296578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0" name="Line 54"/>
          <p:cNvSpPr>
            <a:spLocks noChangeShapeType="1"/>
          </p:cNvSpPr>
          <p:nvPr/>
        </p:nvSpPr>
        <p:spPr bwMode="auto">
          <a:xfrm flipH="1">
            <a:off x="838200" y="2368140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1473678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Freeform 51"/>
          <p:cNvSpPr>
            <a:spLocks/>
          </p:cNvSpPr>
          <p:nvPr/>
        </p:nvSpPr>
        <p:spPr bwMode="auto">
          <a:xfrm>
            <a:off x="2600325" y="2735263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6" name="Freeform 53"/>
          <p:cNvSpPr>
            <a:spLocks/>
          </p:cNvSpPr>
          <p:nvPr/>
        </p:nvSpPr>
        <p:spPr bwMode="auto">
          <a:xfrm>
            <a:off x="2663825" y="2667000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18" name="Line 54"/>
          <p:cNvSpPr>
            <a:spLocks noChangeShapeType="1"/>
          </p:cNvSpPr>
          <p:nvPr/>
        </p:nvSpPr>
        <p:spPr bwMode="auto">
          <a:xfrm flipH="1">
            <a:off x="838200" y="3806825"/>
            <a:ext cx="18256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2947988" y="2725738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sz="1800" baseline="-2500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Freeform 51"/>
          <p:cNvSpPr>
            <a:spLocks/>
          </p:cNvSpPr>
          <p:nvPr/>
        </p:nvSpPr>
        <p:spPr bwMode="auto">
          <a:xfrm>
            <a:off x="1828800" y="1302592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2" name="Freeform 51"/>
          <p:cNvSpPr>
            <a:spLocks/>
          </p:cNvSpPr>
          <p:nvPr/>
        </p:nvSpPr>
        <p:spPr bwMode="auto">
          <a:xfrm>
            <a:off x="1828800" y="2736850"/>
            <a:ext cx="152400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/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2193925" y="151960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l-GR" sz="1800" dirty="0" smtClean="0">
                <a:solidFill>
                  <a:schemeClr val="tx1"/>
                </a:solidFill>
                <a:latin typeface="Times" pitchFamily="18" charset="0"/>
              </a:rPr>
              <a:t>τ</a:t>
            </a:r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540" y="93469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348" y="237386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644" y="1752600"/>
            <a:ext cx="481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4306669"/>
            <a:ext cx="361315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762000"/>
            <a:r>
              <a:rPr lang="de-DE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INEPT: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transferring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de-DE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de-DE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762000"/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Pulses </a:t>
            </a:r>
            <a:r>
              <a:rPr lang="de-D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nice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tricks </a:t>
            </a:r>
            <a:r>
              <a:rPr lang="de-D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spins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de-D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762000"/>
            <a:endParaRPr lang="de-DE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699792" y="1905000"/>
            <a:ext cx="2100808" cy="3718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495800" y="762000"/>
            <a:ext cx="3810000" cy="5632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Resulting populations</a:t>
            </a:r>
          </a:p>
          <a:p>
            <a:pPr defTabSz="7620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Now the final pulse for X-nucleus does the detection</a:t>
            </a:r>
          </a:p>
          <a:p>
            <a:pPr defTabSz="7620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gain is given by the ratio of gammas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gain can be further increased when NMR of X is detected via protons</a:t>
            </a:r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29926" y="3284984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29926" y="1844824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533982" y="2971074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46122" y="2141482"/>
            <a:ext cx="57606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442236" y="1959962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611888" y="1959962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5750006" y="2798180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5919658" y="2798180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5614616" y="2988326"/>
            <a:ext cx="360040" cy="2880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4972170" y="1853450"/>
            <a:ext cx="360040" cy="2880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5245950" y="316684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5355462" y="316684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776398" y="20263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4885910" y="20263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177668" y="32036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73942" y="14847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13902" y="20841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55290" y="271754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6544" y="343996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0206" y="22048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 flipV="1">
            <a:off x="7858490" y="3221602"/>
            <a:ext cx="51756" cy="639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8028384" y="1484784"/>
            <a:ext cx="45719" cy="173681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Выгнутая вверх стрелка 52"/>
          <p:cNvSpPr/>
          <p:nvPr/>
        </p:nvSpPr>
        <p:spPr>
          <a:xfrm rot="15427161">
            <a:off x="4084935" y="2589077"/>
            <a:ext cx="1157740" cy="4088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9567547">
            <a:off x="4541409" y="2564904"/>
            <a:ext cx="758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selective</a:t>
            </a:r>
          </a:p>
          <a:p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inversion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Zeeman interaction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43528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Particles with </a:t>
            </a:r>
            <a:r>
              <a:rPr lang="en-US" sz="2000" i="1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≠0 have magnetic moment and interact with external magnetic fields. The energy associated with this interaction is equal to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field can be static (along Z) or oscillating (along X/Y)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Motion in the static field: precession of µ at the frequency </a:t>
            </a:r>
            <a:r>
              <a:rPr lang="el-GR" sz="2000" i="1" dirty="0" smtClean="0">
                <a:latin typeface="Times New Roman" pitchFamily="18" charset="0"/>
              </a:rPr>
              <a:t>ω</a:t>
            </a:r>
            <a:r>
              <a:rPr lang="en-US" sz="2000" dirty="0" smtClean="0">
                <a:latin typeface="Times New Roman" pitchFamily="18" charset="0"/>
              </a:rPr>
              <a:t>=|</a:t>
            </a:r>
            <a:r>
              <a:rPr lang="el-GR" sz="2000" i="1" dirty="0" smtClean="0">
                <a:latin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</a:rPr>
              <a:t>|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Direction of precession depends on the sign of </a:t>
            </a:r>
            <a:r>
              <a:rPr lang="el-GR" sz="2000" i="1" dirty="0" smtClean="0">
                <a:latin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Motion in the oscillating transverse field: spin nutation once the resonance condition is fulfilled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resonance frequency is determined by </a:t>
            </a:r>
            <a:r>
              <a:rPr lang="el-GR" sz="2000" i="1" dirty="0" smtClean="0">
                <a:latin typeface="Times New Roman" pitchFamily="18" charset="0"/>
              </a:rPr>
              <a:t>γ</a:t>
            </a:r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baseline="30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91622"/>
              </p:ext>
            </p:extLst>
          </p:nvPr>
        </p:nvGraphicFramePr>
        <p:xfrm>
          <a:off x="1187624" y="1826305"/>
          <a:ext cx="12525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6" name="Уравнение" r:id="rId3" imgW="749160" imgH="241200" progId="Equation.3">
                  <p:embed/>
                </p:oleObj>
              </mc:Choice>
              <mc:Fallback>
                <p:oleObj name="Уравнение" r:id="rId3" imgW="749160" imgH="241200" progId="Equation.3">
                  <p:embed/>
                  <p:pic>
                    <p:nvPicPr>
                      <p:cNvPr id="2969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826305"/>
                        <a:ext cx="12525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483768" y="1925624"/>
            <a:ext cx="1224136" cy="206704"/>
          </a:xfrm>
          <a:prstGeom prst="rightArrow">
            <a:avLst>
              <a:gd name="adj1" fmla="val 50000"/>
              <a:gd name="adj2" fmla="val 119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978234"/>
              </p:ext>
            </p:extLst>
          </p:nvPr>
        </p:nvGraphicFramePr>
        <p:xfrm>
          <a:off x="3851920" y="1712913"/>
          <a:ext cx="25066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7" name="Уравнение" r:id="rId5" imgW="1498320" imgH="380880" progId="Equation.3">
                  <p:embed/>
                </p:oleObj>
              </mc:Choice>
              <mc:Fallback>
                <p:oleObj name="Уравнение" r:id="rId5" imgW="1498320" imgH="380880" progId="Equation.3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712913"/>
                        <a:ext cx="2506662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48154"/>
              </p:ext>
            </p:extLst>
          </p:nvPr>
        </p:nvGraphicFramePr>
        <p:xfrm>
          <a:off x="323528" y="4716766"/>
          <a:ext cx="6192688" cy="1699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231085356"/>
                    </a:ext>
                  </a:extLst>
                </a:gridCol>
                <a:gridCol w="1134952">
                  <a:extLst>
                    <a:ext uri="{9D8B030D-6E8A-4147-A177-3AD203B41FA5}">
                      <a16:colId xmlns:a16="http://schemas.microsoft.com/office/drawing/2014/main" val="1822639282"/>
                    </a:ext>
                  </a:extLst>
                </a:gridCol>
                <a:gridCol w="1313320">
                  <a:extLst>
                    <a:ext uri="{9D8B030D-6E8A-4147-A177-3AD203B41FA5}">
                      <a16:colId xmlns:a16="http://schemas.microsoft.com/office/drawing/2014/main" val="162751242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035656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050334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Nucleus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Net Spin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(MHz/T)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NMR freq. @ 7 Tesla (MHz)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Natl. abundance (%)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59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H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1/2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42.58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99.98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78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H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0.0115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18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 dirty="0">
                          <a:effectLst/>
                        </a:rPr>
                        <a:t>13</a:t>
                      </a:r>
                      <a:r>
                        <a:rPr lang="en-US" sz="1200" dirty="0">
                          <a:effectLst/>
                        </a:rPr>
                        <a:t>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1/2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74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>
                          <a:effectLst/>
                        </a:rPr>
                        <a:t>15</a:t>
                      </a:r>
                      <a:r>
                        <a:rPr lang="en-US" sz="1200">
                          <a:effectLst/>
                        </a:rPr>
                        <a:t>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-4.3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255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 dirty="0">
                          <a:effectLst/>
                        </a:rPr>
                        <a:t>19</a:t>
                      </a:r>
                      <a:r>
                        <a:rPr lang="en-US" sz="1200" dirty="0">
                          <a:effectLst/>
                        </a:rPr>
                        <a:t>F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1/2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40.08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79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>
                          <a:effectLst/>
                        </a:rPr>
                        <a:t>31</a:t>
                      </a:r>
                      <a:r>
                        <a:rPr lang="en-US" sz="1200">
                          <a:effectLst/>
                        </a:rPr>
                        <a:t>P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157582"/>
                  </a:ext>
                </a:extLst>
              </a:tr>
            </a:tbl>
          </a:graphicData>
        </a:graphic>
      </p:graphicFrame>
      <p:pic>
        <p:nvPicPr>
          <p:cNvPr id="359433" name="Picture 9" descr="Image result for nmr bruk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07" y="3985578"/>
            <a:ext cx="1578185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9362" y="4994126"/>
            <a:ext cx="23968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Chemical shift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6624736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simple expression                    is (completely) correct only for a nucleus in vacuum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molecules, electrons change the local field experienced by nuclei: Zeeman interaction is modified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This is a two-stage process: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the external 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 field induces currents in the electronic cloud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when the electrons move, they change the magnetic field at the location of the nucleus: 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→B</a:t>
            </a:r>
            <a:r>
              <a:rPr lang="en-US" sz="2000" baseline="-25000" dirty="0" smtClean="0">
                <a:latin typeface="Times New Roman" pitchFamily="18" charset="0"/>
              </a:rPr>
              <a:t>loc</a:t>
            </a:r>
            <a:r>
              <a:rPr lang="en-US" sz="2000" dirty="0" smtClean="0">
                <a:latin typeface="Times New Roman" pitchFamily="18" charset="0"/>
              </a:rPr>
              <a:t>=B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+B</a:t>
            </a:r>
            <a:r>
              <a:rPr lang="en-US" sz="2000" baseline="-25000" dirty="0" smtClean="0">
                <a:latin typeface="Times New Roman" pitchFamily="18" charset="0"/>
              </a:rPr>
              <a:t>ind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B</a:t>
            </a:r>
            <a:r>
              <a:rPr lang="en-US" sz="2000" baseline="-25000" dirty="0" smtClean="0">
                <a:latin typeface="Times New Roman" pitchFamily="18" charset="0"/>
              </a:rPr>
              <a:t>ind</a:t>
            </a:r>
            <a:r>
              <a:rPr lang="en-US" sz="2000" dirty="0" smtClean="0">
                <a:latin typeface="Times New Roman" pitchFamily="18" charset="0"/>
              </a:rPr>
              <a:t> field is opposite in direction to 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: the field is “shielded” by the electrons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There are two contributions to B</a:t>
            </a:r>
            <a:r>
              <a:rPr lang="en-US" sz="2000" baseline="-25000" dirty="0" smtClean="0">
                <a:latin typeface="Times New Roman" pitchFamily="18" charset="0"/>
              </a:rPr>
              <a:t>ind</a:t>
            </a:r>
            <a:r>
              <a:rPr lang="en-US" sz="2000" dirty="0" smtClean="0">
                <a:latin typeface="Times New Roman" pitchFamily="18" charset="0"/>
              </a:rPr>
              <a:t> (having similar magnitude but opposite signs)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circulation of electrons in the ground state (diamagnetic)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</a:rPr>
              <a:t>involvement of </a:t>
            </a:r>
            <a:r>
              <a:rPr lang="en-US" sz="2000" dirty="0">
                <a:latin typeface="Times New Roman" pitchFamily="18" charset="0"/>
              </a:rPr>
              <a:t>electrons in the </a:t>
            </a:r>
            <a:r>
              <a:rPr lang="en-US" sz="2000" dirty="0" smtClean="0">
                <a:latin typeface="Times New Roman" pitchFamily="18" charset="0"/>
              </a:rPr>
              <a:t>excited </a:t>
            </a:r>
            <a:r>
              <a:rPr lang="en-US" sz="2000" dirty="0">
                <a:latin typeface="Times New Roman" pitchFamily="18" charset="0"/>
              </a:rPr>
              <a:t>state </a:t>
            </a:r>
            <a:r>
              <a:rPr lang="en-US" sz="2000" dirty="0" smtClean="0">
                <a:latin typeface="Times New Roman" pitchFamily="18" charset="0"/>
              </a:rPr>
              <a:t>(paramagnetic)	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06766"/>
              </p:ext>
            </p:extLst>
          </p:nvPr>
        </p:nvGraphicFramePr>
        <p:xfrm>
          <a:off x="2915816" y="919820"/>
          <a:ext cx="1080120" cy="49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2" name="Уравнение" r:id="rId3" imgW="634680" imgH="291960" progId="Equation.3">
                  <p:embed/>
                </p:oleObj>
              </mc:Choice>
              <mc:Fallback>
                <p:oleObj name="Уравнение" r:id="rId3" imgW="634680" imgH="291960" progId="Equation.3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919820"/>
                        <a:ext cx="1080120" cy="494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531793" y="692696"/>
            <a:ext cx="2862734" cy="3312368"/>
            <a:chOff x="228600" y="2532880"/>
            <a:chExt cx="2862734" cy="3312368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 rot="8350">
              <a:off x="660400" y="3276600"/>
              <a:ext cx="2057400" cy="20193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 rot="8350">
              <a:off x="1460500" y="4000500"/>
              <a:ext cx="533400" cy="52387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905000" y="3147887"/>
              <a:ext cx="89536" cy="585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/>
              <a:tailEnd type="none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437159" y="2532880"/>
              <a:ext cx="1654175" cy="822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dirty="0" err="1"/>
                <a:t>electrons</a:t>
              </a:r>
              <a:endParaRPr lang="de-DE" dirty="0"/>
            </a:p>
            <a:p>
              <a:pPr algn="l" defTabSz="762000"/>
              <a:r>
                <a:rPr lang="de-DE" dirty="0"/>
                <a:t>(</a:t>
              </a:r>
              <a:r>
                <a:rPr lang="de-DE" dirty="0" err="1"/>
                <a:t>shielding</a:t>
              </a:r>
              <a:r>
                <a:rPr lang="de-DE" dirty="0"/>
                <a:t>)</a:t>
              </a:r>
              <a:endParaRPr lang="en-GB" dirty="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879600" y="4419599"/>
              <a:ext cx="421655" cy="9828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/>
              <a:tailEnd type="none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97199" y="5388048"/>
              <a:ext cx="121761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dirty="0" err="1"/>
                <a:t>nucleus</a:t>
              </a:r>
              <a:endParaRPr lang="en-GB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596900" y="2895600"/>
              <a:ext cx="0" cy="274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28600" y="2971800"/>
              <a:ext cx="42351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dirty="0" smtClean="0"/>
                <a:t>B</a:t>
              </a:r>
              <a:r>
                <a:rPr lang="de-DE" baseline="-25000" dirty="0" smtClean="0"/>
                <a:t>0</a:t>
              </a:r>
              <a:endParaRPr lang="en-GB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46200" y="39624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36600" y="3962400"/>
              <a:ext cx="54213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dirty="0" smtClean="0">
                  <a:solidFill>
                    <a:srgbClr val="FFFF00"/>
                  </a:solidFill>
                </a:rPr>
                <a:t>B</a:t>
              </a:r>
              <a:r>
                <a:rPr lang="de-DE" baseline="-25000" dirty="0" smtClean="0">
                  <a:solidFill>
                    <a:srgbClr val="FFFF00"/>
                  </a:solidFill>
                </a:rPr>
                <a:t>ind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Chemical shift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3" y="980728"/>
            <a:ext cx="8712969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induced field is always proportional to the 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 field, therefore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resonance frequency becomes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 new parameter, </a:t>
            </a:r>
            <a:r>
              <a:rPr lang="el-GR" sz="2000" dirty="0" smtClean="0">
                <a:latin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</a:rPr>
              <a:t> (or </a:t>
            </a: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</a:rPr>
              <a:t>), is called chemical shift: its precise value depends on the chemical environment of a nucleus (electron density, electronegativity of neighboring atoms, etc.).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Thus, chemical shift is a </a:t>
            </a:r>
            <a:r>
              <a:rPr lang="en-US" sz="2000" b="1" u="sng" dirty="0" smtClean="0">
                <a:latin typeface="Times New Roman" pitchFamily="18" charset="0"/>
              </a:rPr>
              <a:t>very important</a:t>
            </a:r>
            <a:r>
              <a:rPr lang="en-US" sz="2000" dirty="0" smtClean="0">
                <a:latin typeface="Times New Roman" pitchFamily="18" charset="0"/>
              </a:rPr>
              <a:t> source of information about molecular structure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Chemical shift referencing: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Chemical shift is usually small, so it is measured in ppm’s of </a:t>
            </a:r>
            <a:r>
              <a:rPr lang="el-GR" sz="2000" i="1" dirty="0" smtClean="0">
                <a:latin typeface="Times New Roman" pitchFamily="18" charset="0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</a:rPr>
              <a:t>ref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Protons have a spread of </a:t>
            </a:r>
            <a:r>
              <a:rPr lang="el-GR" sz="2000" dirty="0" smtClean="0">
                <a:latin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</a:rPr>
              <a:t>-values of several ppm; other nuclei have a much wide range of </a:t>
            </a:r>
            <a:r>
              <a:rPr lang="el-GR" sz="2000" dirty="0">
                <a:latin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</a:rPr>
              <a:t>-values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619326" y="764704"/>
            <a:ext cx="1401666" cy="1437480"/>
            <a:chOff x="-6639" y="2895600"/>
            <a:chExt cx="2724439" cy="27432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 rot="8350">
              <a:off x="660400" y="3276600"/>
              <a:ext cx="2057400" cy="20193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 rot="8350">
              <a:off x="1460500" y="4000500"/>
              <a:ext cx="533400" cy="52387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596900" y="2895600"/>
              <a:ext cx="0" cy="274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-6639" y="2971800"/>
              <a:ext cx="723486" cy="587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1400" dirty="0" smtClean="0"/>
                <a:t>B</a:t>
              </a:r>
              <a:r>
                <a:rPr lang="de-DE" sz="1400" baseline="-25000" dirty="0" smtClean="0"/>
                <a:t>0</a:t>
              </a:r>
              <a:endParaRPr lang="en-GB" sz="1400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46200" y="39624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576884" y="3748536"/>
              <a:ext cx="907314" cy="587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1400" dirty="0" smtClean="0">
                  <a:solidFill>
                    <a:srgbClr val="FFFF00"/>
                  </a:solidFill>
                </a:rPr>
                <a:t>B</a:t>
              </a:r>
              <a:r>
                <a:rPr lang="de-DE" sz="1400" baseline="-25000" dirty="0" smtClean="0">
                  <a:solidFill>
                    <a:srgbClr val="FFFF00"/>
                  </a:solidFill>
                </a:rPr>
                <a:t>ind</a:t>
              </a:r>
              <a:endParaRPr lang="en-GB" sz="1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8060"/>
              </p:ext>
            </p:extLst>
          </p:nvPr>
        </p:nvGraphicFramePr>
        <p:xfrm>
          <a:off x="1475656" y="4365104"/>
          <a:ext cx="13398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9" name="Уравнение" r:id="rId3" imgW="787320" imgH="469800" progId="Equation.3">
                  <p:embed/>
                </p:oleObj>
              </mc:Choice>
              <mc:Fallback>
                <p:oleObj name="Уравнение" r:id="rId3" imgW="787320" imgH="469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365104"/>
                        <a:ext cx="1339850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71493"/>
              </p:ext>
            </p:extLst>
          </p:nvPr>
        </p:nvGraphicFramePr>
        <p:xfrm>
          <a:off x="4081934" y="2112963"/>
          <a:ext cx="3154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0" name="Уравнение" r:id="rId5" imgW="1854000" imgH="228600" progId="Equation.3">
                  <p:embed/>
                </p:oleObj>
              </mc:Choice>
              <mc:Fallback>
                <p:oleObj name="Уравнение" r:id="rId5" imgW="1854000" imgH="2286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934" y="2112963"/>
                        <a:ext cx="3154362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996820"/>
              </p:ext>
            </p:extLst>
          </p:nvPr>
        </p:nvGraphicFramePr>
        <p:xfrm>
          <a:off x="1903783" y="1634363"/>
          <a:ext cx="38877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1" name="Уравнение" r:id="rId7" imgW="2286000" imgH="253800" progId="Equation.3">
                  <p:embed/>
                </p:oleObj>
              </mc:Choice>
              <mc:Fallback>
                <p:oleObj name="Уравнение" r:id="rId7" imgW="2286000" imgH="2538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783" y="1634363"/>
                        <a:ext cx="3887788" cy="43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1" y="4510861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NMR frequency of a standard reference compound (e.g., TMS)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19803</TotalTime>
  <Words>4635</Words>
  <Application>Microsoft Office PowerPoint</Application>
  <PresentationFormat>Экран (4:3)</PresentationFormat>
  <Paragraphs>1220</Paragraphs>
  <Slides>64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72" baseType="lpstr">
      <vt:lpstr>Arial</vt:lpstr>
      <vt:lpstr>Symbol</vt:lpstr>
      <vt:lpstr>Times</vt:lpstr>
      <vt:lpstr>Times New Roman</vt:lpstr>
      <vt:lpstr>Wingdings</vt:lpstr>
      <vt:lpstr>Оформление по умолчанию</vt:lpstr>
      <vt:lpstr>Формула</vt:lpstr>
      <vt:lpstr>Уравнение</vt:lpstr>
      <vt:lpstr>NMR introduction: Quantum mechanics meets NMR</vt:lpstr>
      <vt:lpstr>Outline, part 1</vt:lpstr>
      <vt:lpstr>Spin Hamiltonian</vt:lpstr>
      <vt:lpstr>Nuclear spin interactions</vt:lpstr>
      <vt:lpstr>Angular momentum and magnetic moment</vt:lpstr>
      <vt:lpstr>Angular momentum and magnetic moment</vt:lpstr>
      <vt:lpstr>Zeeman interaction</vt:lpstr>
      <vt:lpstr>Chemical shift</vt:lpstr>
      <vt:lpstr>Chemical shift</vt:lpstr>
      <vt:lpstr>Chemical shift tensor</vt:lpstr>
      <vt:lpstr>Chemical shift tensor, continued</vt:lpstr>
      <vt:lpstr>Spin-spin coupling</vt:lpstr>
      <vt:lpstr>Dipole-dipole coupling</vt:lpstr>
      <vt:lpstr>Dipole-dipole coupling</vt:lpstr>
      <vt:lpstr>Scalar coupling</vt:lpstr>
      <vt:lpstr>How can we read NMR spectra?</vt:lpstr>
      <vt:lpstr>Simplifications</vt:lpstr>
      <vt:lpstr>NMR spectrum of two weakly coupled spins</vt:lpstr>
      <vt:lpstr>What to do for a larget number of spins?</vt:lpstr>
      <vt:lpstr>Examples: CH3OH and CH3CH2OH</vt:lpstr>
      <vt:lpstr>Quadrupolar coupling</vt:lpstr>
      <vt:lpstr>Quadrupolar coupling</vt:lpstr>
      <vt:lpstr>Quadrupolar coupling</vt:lpstr>
      <vt:lpstr>Quadrupolar coupling, integer spin</vt:lpstr>
      <vt:lpstr>Quadrupolar coupling, half-integer spin</vt:lpstr>
      <vt:lpstr>Summary, part 1</vt:lpstr>
      <vt:lpstr>Outline, part 2</vt:lpstr>
      <vt:lpstr>Spin: some history</vt:lpstr>
      <vt:lpstr>Spin: some history</vt:lpstr>
      <vt:lpstr>Spin: some history</vt:lpstr>
      <vt:lpstr>Spin</vt:lpstr>
      <vt:lpstr>Spin ½ </vt:lpstr>
      <vt:lpstr>Spin ½: rotations</vt:lpstr>
      <vt:lpstr>Spin evolution</vt:lpstr>
      <vt:lpstr>Spin Hamiltonian</vt:lpstr>
      <vt:lpstr>Simple example: spin ½ particle in an external field</vt:lpstr>
      <vt:lpstr>Ensemble of spins</vt:lpstr>
      <vt:lpstr>Density matrix</vt:lpstr>
      <vt:lpstr>Properties of the density matrix</vt:lpstr>
      <vt:lpstr>Density matrix of a spin-½ particle</vt:lpstr>
      <vt:lpstr>Density matrix of a spin-½ particle</vt:lpstr>
      <vt:lpstr>Two or more spins ½</vt:lpstr>
      <vt:lpstr>Two spins ½</vt:lpstr>
      <vt:lpstr>How does the d.m. evolve?</vt:lpstr>
      <vt:lpstr>Time-dependence of the d.m.</vt:lpstr>
      <vt:lpstr>Precession of spins ½</vt:lpstr>
      <vt:lpstr>Magnetic resonance</vt:lpstr>
      <vt:lpstr>QM description of NMR experiments</vt:lpstr>
      <vt:lpstr>RF-pulses</vt:lpstr>
      <vt:lpstr>“Sandwich relationships”</vt:lpstr>
      <vt:lpstr>Phase of the pulse</vt:lpstr>
      <vt:lpstr>Single-pulse NMR experiment</vt:lpstr>
      <vt:lpstr>More complex NMR experiments</vt:lpstr>
      <vt:lpstr>Key to simple experiments (from Shimon Vega)</vt:lpstr>
      <vt:lpstr>Example: COSY experiment</vt:lpstr>
      <vt:lpstr>Example: COSY experiment</vt:lpstr>
      <vt:lpstr>Example: COSY experiment</vt:lpstr>
      <vt:lpstr>Summary, part 2</vt:lpstr>
      <vt:lpstr>Example: INEPT experiment</vt:lpstr>
      <vt:lpstr>INEPT experiment: explanation</vt:lpstr>
      <vt:lpstr>INEPT experiment: explanation</vt:lpstr>
      <vt:lpstr>INEPT experiment: explanation</vt:lpstr>
      <vt:lpstr>INEPT experiment: explanation</vt:lpstr>
      <vt:lpstr>INEPT experiment: explanation</vt:lpstr>
    </vt:vector>
  </TitlesOfParts>
  <Company>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Перенос неравновесной поляризации и релаксация многоспиновых систем</dc:title>
  <dc:creator>Elena</dc:creator>
  <cp:lastModifiedBy>Konstantin L. Ivanov</cp:lastModifiedBy>
  <cp:revision>1355</cp:revision>
  <dcterms:created xsi:type="dcterms:W3CDTF">2010-06-05T11:54:26Z</dcterms:created>
  <dcterms:modified xsi:type="dcterms:W3CDTF">2018-12-17T10:01:17Z</dcterms:modified>
</cp:coreProperties>
</file>